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embeddedFontLst>
    <p:embeddedFont>
      <p:font typeface="Avenir" panose="02000503020000020003" pitchFamily="2" charset="0"/>
      <p:regular r:id="rId27"/>
      <p: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Helvetica Neue" panose="02000503000000020004" pitchFamily="2" charset="0"/>
      <p:regular r:id="rId33"/>
      <p:bold r:id="rId34"/>
      <p:italic r:id="rId35"/>
      <p:boldItalic r:id="rId36"/>
    </p:embeddedFont>
    <p:embeddedFont>
      <p:font typeface="Proxima Nova" panose="02000506030000020004" pitchFamily="2" charset="0"/>
      <p:regular r:id="rId37"/>
      <p:bold r:id="rId38"/>
      <p:italic r:id="rId39"/>
      <p:boldItalic r:id="rId40"/>
    </p:embeddedFont>
    <p:embeddedFont>
      <p:font typeface="Proxima Nova Semibold" panose="02000506030000020004" pitchFamily="2" charset="0"/>
      <p:regular r:id="rId41"/>
      <p:bold r:id="rId42"/>
      <p:italic r:id="rId43"/>
      <p:boldItalic r:id="rId44"/>
    </p:embeddedFont>
    <p:embeddedFont>
      <p:font typeface="Verdana" panose="020B0604030504040204" pitchFamily="34" charset="0"/>
      <p:regular r:id="rId45"/>
      <p:bold r:id="rId46"/>
      <p:italic r:id="rId47"/>
      <p:bold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9" roundtripDataSignature="AMtx7mgBFMSdYVua7XZzEq1zv4SE9xmrU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96"/>
  </p:normalViewPr>
  <p:slideViewPr>
    <p:cSldViewPr snapToGrid="0" snapToObjects="1">
      <p:cViewPr varScale="1">
        <p:scale>
          <a:sx n="105" d="100"/>
          <a:sy n="105" d="100"/>
        </p:scale>
        <p:origin x="84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font" Target="fonts/font21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3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font" Target="fonts/font22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20" Type="http://schemas.openxmlformats.org/officeDocument/2006/relationships/slide" Target="slides/slide19.xml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E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9" name="Google Shape;16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2429ffd3692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9" name="Google Shape;249;g2429ffd3692_0_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0" name="Google Shape;250;g2429ffd3692_0_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s-E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2429ffd3692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g2429ffd3692_0_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9" name="Google Shape;259;g2429ffd3692_0_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s-E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2429ffd3692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7" name="Google Shape;267;g2429ffd3692_0_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8" name="Google Shape;268;g2429ffd3692_0_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s-E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2429ffd3692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5" name="Google Shape;275;g2429ffd3692_0_18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6" name="Google Shape;276;g2429ffd3692_0_18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s-E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2429ffd3692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3" name="Google Shape;283;g2429ffd3692_0_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4" name="Google Shape;284;g2429ffd3692_0_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s-E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2429ffd3692_0_3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2" name="Google Shape;292;g2429ffd3692_0_39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3" name="Google Shape;293;g2429ffd3692_0_39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s-E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2429ffd3692_0_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0" name="Google Shape;300;g2429ffd3692_0_20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1" name="Google Shape;301;g2429ffd3692_0_20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s-E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2429ffd369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7" name="Google Shape;307;g2429ffd3692_0_2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8" name="Google Shape;308;g2429ffd3692_0_20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s-E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5" name="Google Shape;31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2429ffd3692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2" name="Google Shape;322;g2429ffd3692_0_2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3" name="Google Shape;323;g2429ffd3692_0_2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s-E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1e2997e4ff3_0_3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0" name="Google Shape;180;g1e2997e4ff3_0_325:notes"/>
          <p:cNvSpPr txBox="1">
            <a:spLocks noGrp="1"/>
          </p:cNvSpPr>
          <p:nvPr>
            <p:ph type="body" idx="1"/>
          </p:nvPr>
        </p:nvSpPr>
        <p:spPr>
          <a:xfrm>
            <a:off x="685800" y="4400551"/>
            <a:ext cx="5486400" cy="3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1" name="Google Shape;181;g1e2997e4ff3_0_325:notes"/>
          <p:cNvSpPr txBox="1">
            <a:spLocks noGrp="1"/>
          </p:cNvSpPr>
          <p:nvPr>
            <p:ph type="sldNum" idx="12"/>
          </p:nvPr>
        </p:nvSpPr>
        <p:spPr>
          <a:xfrm>
            <a:off x="3884414" y="8684684"/>
            <a:ext cx="2971800" cy="45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s-E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2429ffd3692_0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0" name="Google Shape;330;g2429ffd3692_0_2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1" name="Google Shape;331;g2429ffd3692_0_2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S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2429ffd3692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8" name="Google Shape;338;g2429ffd3692_0_2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9" name="Google Shape;339;g2429ffd3692_0_2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s-ES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2429ffd3692_0_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8" name="Google Shape;348;g2429ffd3692_0_2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9" name="Google Shape;349;g2429ffd3692_0_2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S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2429ffd3692_0_4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5" name="Google Shape;355;g2429ffd3692_0_40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6" name="Google Shape;356;g2429ffd3692_0_40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s-ES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3" name="Google Shape;36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2429ffd369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0" name="Google Shape;190;g2429ffd3692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1" name="Google Shape;191;g2429ffd3692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s-E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1e2997e4ff3_0_5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7" name="Google Shape;197;g1e2997e4ff3_0_5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8" name="Google Shape;198;g1e2997e4ff3_0_5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s-E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1e2997e4ff3_0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7" name="Google Shape;207;g1e2997e4ff3_0_5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8" name="Google Shape;208;g1e2997e4ff3_0_55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1e2997e4ff3_0_5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6" name="Google Shape;216;g1e2997e4ff3_0_5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7" name="Google Shape;217;g1e2997e4ff3_0_5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s-E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1e2997e4ff3_0_5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5" name="Google Shape;225;g1e2997e4ff3_0_5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6" name="Google Shape;226;g1e2997e4ff3_0_5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1e2997e4ff3_0_5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4" name="Google Shape;234;g1e2997e4ff3_0_5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5" name="Google Shape;235;g1e2997e4ff3_0_54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s-E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2429ffd3692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2" name="Google Shape;242;g2429ffd3692_0_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3" name="Google Shape;243;g2429ffd3692_0_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s-E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lenainclusion.org/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lenainclusion.org/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lenainclusion.org/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lenainclusion.org/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lenainclusion.org/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lenainclusion.org/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hyperlink" Target="https://www.plenainclusion.org/" TargetMode="Externa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lenainclusion.org/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lenainclusion.org/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lenainclusion.org/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lenainclusion.org/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Portada">
  <p:cSld name="1_Portada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/>
          <p:nvPr/>
        </p:nvSpPr>
        <p:spPr>
          <a:xfrm flipH="1">
            <a:off x="0" y="0"/>
            <a:ext cx="6829986" cy="6889531"/>
          </a:xfrm>
          <a:custGeom>
            <a:avLst/>
            <a:gdLst/>
            <a:ahLst/>
            <a:cxnLst/>
            <a:rect l="l" t="t" r="r" b="b"/>
            <a:pathLst>
              <a:path w="7620000" h="6889531" extrusionOk="0">
                <a:moveTo>
                  <a:pt x="2144110" y="0"/>
                </a:moveTo>
                <a:lnTo>
                  <a:pt x="7620000" y="0"/>
                </a:lnTo>
                <a:lnTo>
                  <a:pt x="7620000" y="6858000"/>
                </a:lnTo>
                <a:lnTo>
                  <a:pt x="0" y="6889531"/>
                </a:lnTo>
                <a:lnTo>
                  <a:pt x="2144110" y="0"/>
                </a:lnTo>
                <a:close/>
              </a:path>
            </a:pathLst>
          </a:custGeom>
          <a:solidFill>
            <a:srgbClr val="289B38">
              <a:alpha val="7450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7" name="Google Shape;17;p9"/>
          <p:cNvCxnSpPr/>
          <p:nvPr/>
        </p:nvCxnSpPr>
        <p:spPr>
          <a:xfrm>
            <a:off x="1057308" y="4119231"/>
            <a:ext cx="776453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" name="Google Shape;18;p9"/>
          <p:cNvSpPr/>
          <p:nvPr/>
        </p:nvSpPr>
        <p:spPr>
          <a:xfrm>
            <a:off x="735724" y="672762"/>
            <a:ext cx="10720552" cy="5775159"/>
          </a:xfrm>
          <a:prstGeom prst="rect">
            <a:avLst/>
          </a:prstGeom>
          <a:noFill/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" name="Google Shape;19;p9" descr="Logo Plena Inclusión blanco" title="Logo Plena Inclusió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36693" y="1060413"/>
            <a:ext cx="1659456" cy="5708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9"/>
          <p:cNvSpPr txBox="1">
            <a:spLocks noGrp="1"/>
          </p:cNvSpPr>
          <p:nvPr>
            <p:ph type="body" idx="1"/>
          </p:nvPr>
        </p:nvSpPr>
        <p:spPr>
          <a:xfrm>
            <a:off x="936692" y="2536839"/>
            <a:ext cx="4393591" cy="1398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ca">
  <p:cSld name="Blanca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tada">
  <p:cSld name="Portada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7" descr="Imagen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">
  <p:cSld name="Imagen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 descr="Imagen"/>
          <p:cNvSpPr>
            <a:spLocks noGrp="1"/>
          </p:cNvSpPr>
          <p:nvPr>
            <p:ph type="pic" idx="2"/>
          </p:nvPr>
        </p:nvSpPr>
        <p:spPr>
          <a:xfrm>
            <a:off x="401846" y="909801"/>
            <a:ext cx="11595606" cy="5209635"/>
          </a:xfrm>
          <a:prstGeom prst="rect">
            <a:avLst/>
          </a:prstGeom>
          <a:noFill/>
          <a:ln>
            <a:noFill/>
          </a:ln>
        </p:spPr>
      </p:sp>
      <p:sp>
        <p:nvSpPr>
          <p:cNvPr id="101" name="Google Shape;101;p19"/>
          <p:cNvSpPr txBox="1">
            <a:spLocks noGrp="1"/>
          </p:cNvSpPr>
          <p:nvPr>
            <p:ph type="title"/>
          </p:nvPr>
        </p:nvSpPr>
        <p:spPr>
          <a:xfrm>
            <a:off x="241433" y="145475"/>
            <a:ext cx="11756019" cy="453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erdana"/>
              <a:buNone/>
              <a:defRPr sz="3000" b="1"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2" name="Google Shape;102;p19"/>
          <p:cNvCxnSpPr/>
          <p:nvPr/>
        </p:nvCxnSpPr>
        <p:spPr>
          <a:xfrm>
            <a:off x="401846" y="711144"/>
            <a:ext cx="776453" cy="0"/>
          </a:xfrm>
          <a:prstGeom prst="straightConnector1">
            <a:avLst/>
          </a:prstGeom>
          <a:noFill/>
          <a:ln w="57150" cap="flat" cmpd="sng">
            <a:solidFill>
              <a:srgbClr val="289B3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3" name="Google Shape;103;p19"/>
          <p:cNvSpPr/>
          <p:nvPr/>
        </p:nvSpPr>
        <p:spPr>
          <a:xfrm>
            <a:off x="0" y="6352674"/>
            <a:ext cx="12192000" cy="505326"/>
          </a:xfrm>
          <a:prstGeom prst="rect">
            <a:avLst/>
          </a:prstGeom>
          <a:solidFill>
            <a:srgbClr val="289B3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9"/>
          <p:cNvSpPr/>
          <p:nvPr/>
        </p:nvSpPr>
        <p:spPr>
          <a:xfrm>
            <a:off x="10754805" y="6464935"/>
            <a:ext cx="124264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Página </a:t>
            </a:r>
            <a:fld id="{00000000-1234-1234-1234-123412341234}" type="slidenum">
              <a:rPr lang="es-ES"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‹Nº›</a:t>
            </a:fld>
            <a:endParaRPr sz="14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05" name="Google Shape;105;p19" descr="Trébol blanco " title="Trébol blanco 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6464934"/>
            <a:ext cx="334926" cy="395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9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9058" y="6593505"/>
            <a:ext cx="1389381" cy="1212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osición texo e imagen">
  <p:cSld name="Composición texo e imagen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0"/>
          <p:cNvSpPr txBox="1">
            <a:spLocks noGrp="1"/>
          </p:cNvSpPr>
          <p:nvPr>
            <p:ph type="title"/>
          </p:nvPr>
        </p:nvSpPr>
        <p:spPr>
          <a:xfrm>
            <a:off x="241433" y="145475"/>
            <a:ext cx="11756019" cy="453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erdana"/>
              <a:buNone/>
              <a:defRPr sz="3000" b="1"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9" name="Google Shape;109;p20"/>
          <p:cNvCxnSpPr/>
          <p:nvPr/>
        </p:nvCxnSpPr>
        <p:spPr>
          <a:xfrm>
            <a:off x="401846" y="711144"/>
            <a:ext cx="776453" cy="0"/>
          </a:xfrm>
          <a:prstGeom prst="straightConnector1">
            <a:avLst/>
          </a:prstGeom>
          <a:noFill/>
          <a:ln w="57150" cap="flat" cmpd="sng">
            <a:solidFill>
              <a:srgbClr val="289B3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0" name="Google Shape;110;p20"/>
          <p:cNvSpPr/>
          <p:nvPr/>
        </p:nvSpPr>
        <p:spPr>
          <a:xfrm>
            <a:off x="0" y="3905104"/>
            <a:ext cx="7658100" cy="2445539"/>
          </a:xfrm>
          <a:prstGeom prst="rect">
            <a:avLst/>
          </a:prstGeom>
          <a:solidFill>
            <a:srgbClr val="289B38">
              <a:alpha val="8431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20" descr="Imagen"/>
          <p:cNvSpPr>
            <a:spLocks noGrp="1"/>
          </p:cNvSpPr>
          <p:nvPr>
            <p:ph type="pic" idx="2"/>
          </p:nvPr>
        </p:nvSpPr>
        <p:spPr>
          <a:xfrm>
            <a:off x="4743450" y="847023"/>
            <a:ext cx="7448550" cy="3056050"/>
          </a:xfrm>
          <a:prstGeom prst="rect">
            <a:avLst/>
          </a:prstGeom>
          <a:noFill/>
          <a:ln>
            <a:noFill/>
          </a:ln>
        </p:spPr>
      </p:sp>
      <p:sp>
        <p:nvSpPr>
          <p:cNvPr id="112" name="Google Shape;112;p20"/>
          <p:cNvSpPr txBox="1">
            <a:spLocks noGrp="1"/>
          </p:cNvSpPr>
          <p:nvPr>
            <p:ph type="body" idx="1"/>
          </p:nvPr>
        </p:nvSpPr>
        <p:spPr>
          <a:xfrm>
            <a:off x="469221" y="2078533"/>
            <a:ext cx="3762810" cy="1668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body" idx="3"/>
          </p:nvPr>
        </p:nvSpPr>
        <p:spPr>
          <a:xfrm>
            <a:off x="469221" y="1155990"/>
            <a:ext cx="3762810" cy="920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600"/>
              <a:buNone/>
              <a:defRPr sz="66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body" idx="4"/>
          </p:nvPr>
        </p:nvSpPr>
        <p:spPr>
          <a:xfrm>
            <a:off x="8452146" y="4422201"/>
            <a:ext cx="3411538" cy="1595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5" name="Google Shape;115;p20"/>
          <p:cNvSpPr txBox="1">
            <a:spLocks noGrp="1"/>
          </p:cNvSpPr>
          <p:nvPr>
            <p:ph type="body" idx="5"/>
          </p:nvPr>
        </p:nvSpPr>
        <p:spPr>
          <a:xfrm>
            <a:off x="849215" y="5165089"/>
            <a:ext cx="6055678" cy="887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0"/>
          <p:cNvSpPr txBox="1">
            <a:spLocks noGrp="1"/>
          </p:cNvSpPr>
          <p:nvPr>
            <p:ph type="body" idx="6"/>
          </p:nvPr>
        </p:nvSpPr>
        <p:spPr>
          <a:xfrm>
            <a:off x="849215" y="4157098"/>
            <a:ext cx="3762810" cy="920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6600"/>
              <a:buNone/>
              <a:defRPr sz="66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7" name="Google Shape;117;p20"/>
          <p:cNvSpPr/>
          <p:nvPr/>
        </p:nvSpPr>
        <p:spPr>
          <a:xfrm>
            <a:off x="0" y="6352674"/>
            <a:ext cx="12192000" cy="505326"/>
          </a:xfrm>
          <a:prstGeom prst="rect">
            <a:avLst/>
          </a:prstGeom>
          <a:solidFill>
            <a:srgbClr val="289B3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20"/>
          <p:cNvSpPr/>
          <p:nvPr/>
        </p:nvSpPr>
        <p:spPr>
          <a:xfrm>
            <a:off x="10754805" y="6464935"/>
            <a:ext cx="124264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Página </a:t>
            </a:r>
            <a:fld id="{00000000-1234-1234-1234-123412341234}" type="slidenum">
              <a:rPr lang="es-ES"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‹Nº›</a:t>
            </a:fld>
            <a:endParaRPr sz="14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9" name="Google Shape;119;p20" descr="Trébol blanco " title="Trébol blanco 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6464934"/>
            <a:ext cx="334926" cy="395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0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9058" y="6593505"/>
            <a:ext cx="1389381" cy="1212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imágenes">
  <p:cSld name="4 imágenes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1" descr="Imagen"/>
          <p:cNvSpPr>
            <a:spLocks noGrp="1"/>
          </p:cNvSpPr>
          <p:nvPr>
            <p:ph type="pic" idx="2"/>
          </p:nvPr>
        </p:nvSpPr>
        <p:spPr>
          <a:xfrm>
            <a:off x="334926" y="1486859"/>
            <a:ext cx="2533864" cy="2901950"/>
          </a:xfrm>
          <a:prstGeom prst="rect">
            <a:avLst/>
          </a:prstGeom>
          <a:noFill/>
          <a:ln>
            <a:noFill/>
          </a:ln>
        </p:spPr>
      </p:sp>
      <p:sp>
        <p:nvSpPr>
          <p:cNvPr id="123" name="Google Shape;123;p21"/>
          <p:cNvSpPr txBox="1">
            <a:spLocks noGrp="1"/>
          </p:cNvSpPr>
          <p:nvPr>
            <p:ph type="title"/>
          </p:nvPr>
        </p:nvSpPr>
        <p:spPr>
          <a:xfrm>
            <a:off x="241434" y="145475"/>
            <a:ext cx="10515600" cy="453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erdana"/>
              <a:buNone/>
              <a:defRPr sz="3000" b="1"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24" name="Google Shape;124;p21"/>
          <p:cNvCxnSpPr/>
          <p:nvPr/>
        </p:nvCxnSpPr>
        <p:spPr>
          <a:xfrm>
            <a:off x="401846" y="711144"/>
            <a:ext cx="776453" cy="0"/>
          </a:xfrm>
          <a:prstGeom prst="straightConnector1">
            <a:avLst/>
          </a:prstGeom>
          <a:noFill/>
          <a:ln w="57150" cap="flat" cmpd="sng">
            <a:solidFill>
              <a:srgbClr val="289B3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5" name="Google Shape;125;p21"/>
          <p:cNvSpPr txBox="1">
            <a:spLocks noGrp="1"/>
          </p:cNvSpPr>
          <p:nvPr>
            <p:ph type="body" idx="1"/>
          </p:nvPr>
        </p:nvSpPr>
        <p:spPr>
          <a:xfrm>
            <a:off x="334926" y="4551336"/>
            <a:ext cx="2087562" cy="528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6" name="Google Shape;126;p21"/>
          <p:cNvSpPr txBox="1">
            <a:spLocks noGrp="1"/>
          </p:cNvSpPr>
          <p:nvPr>
            <p:ph type="body" idx="3"/>
          </p:nvPr>
        </p:nvSpPr>
        <p:spPr>
          <a:xfrm>
            <a:off x="334718" y="5150024"/>
            <a:ext cx="253365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7" name="Google Shape;127;p21"/>
          <p:cNvSpPr txBox="1">
            <a:spLocks noGrp="1"/>
          </p:cNvSpPr>
          <p:nvPr>
            <p:ph type="body" idx="4"/>
          </p:nvPr>
        </p:nvSpPr>
        <p:spPr>
          <a:xfrm>
            <a:off x="3347757" y="4551336"/>
            <a:ext cx="2087562" cy="528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8" name="Google Shape;128;p21"/>
          <p:cNvSpPr txBox="1">
            <a:spLocks noGrp="1"/>
          </p:cNvSpPr>
          <p:nvPr>
            <p:ph type="body" idx="5"/>
          </p:nvPr>
        </p:nvSpPr>
        <p:spPr>
          <a:xfrm>
            <a:off x="3347549" y="5150024"/>
            <a:ext cx="253365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9" name="Google Shape;129;p21" descr="Imagen"/>
          <p:cNvSpPr>
            <a:spLocks noGrp="1"/>
          </p:cNvSpPr>
          <p:nvPr>
            <p:ph type="pic" idx="6"/>
          </p:nvPr>
        </p:nvSpPr>
        <p:spPr>
          <a:xfrm>
            <a:off x="3324311" y="1486859"/>
            <a:ext cx="2533864" cy="2901950"/>
          </a:xfrm>
          <a:prstGeom prst="rect">
            <a:avLst/>
          </a:prstGeom>
          <a:noFill/>
          <a:ln>
            <a:noFill/>
          </a:ln>
        </p:spPr>
      </p:sp>
      <p:sp>
        <p:nvSpPr>
          <p:cNvPr id="130" name="Google Shape;130;p21"/>
          <p:cNvSpPr txBox="1">
            <a:spLocks noGrp="1"/>
          </p:cNvSpPr>
          <p:nvPr>
            <p:ph type="body" idx="7"/>
          </p:nvPr>
        </p:nvSpPr>
        <p:spPr>
          <a:xfrm>
            <a:off x="6337142" y="4551336"/>
            <a:ext cx="2087562" cy="528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1" name="Google Shape;131;p21"/>
          <p:cNvSpPr txBox="1">
            <a:spLocks noGrp="1"/>
          </p:cNvSpPr>
          <p:nvPr>
            <p:ph type="body" idx="8"/>
          </p:nvPr>
        </p:nvSpPr>
        <p:spPr>
          <a:xfrm>
            <a:off x="6336934" y="5150024"/>
            <a:ext cx="253365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2" name="Google Shape;132;p21" descr="Imagen"/>
          <p:cNvSpPr>
            <a:spLocks noGrp="1"/>
          </p:cNvSpPr>
          <p:nvPr>
            <p:ph type="pic" idx="9"/>
          </p:nvPr>
        </p:nvSpPr>
        <p:spPr>
          <a:xfrm>
            <a:off x="6337141" y="1486859"/>
            <a:ext cx="2533864" cy="2901950"/>
          </a:xfrm>
          <a:prstGeom prst="rect">
            <a:avLst/>
          </a:prstGeom>
          <a:noFill/>
          <a:ln>
            <a:noFill/>
          </a:ln>
        </p:spPr>
      </p:sp>
      <p:sp>
        <p:nvSpPr>
          <p:cNvPr id="133" name="Google Shape;133;p21"/>
          <p:cNvSpPr txBox="1">
            <a:spLocks noGrp="1"/>
          </p:cNvSpPr>
          <p:nvPr>
            <p:ph type="body" idx="13"/>
          </p:nvPr>
        </p:nvSpPr>
        <p:spPr>
          <a:xfrm>
            <a:off x="9361695" y="4551336"/>
            <a:ext cx="2087562" cy="528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4" name="Google Shape;134;p21"/>
          <p:cNvSpPr txBox="1">
            <a:spLocks noGrp="1"/>
          </p:cNvSpPr>
          <p:nvPr>
            <p:ph type="body" idx="14"/>
          </p:nvPr>
        </p:nvSpPr>
        <p:spPr>
          <a:xfrm>
            <a:off x="9361487" y="5150024"/>
            <a:ext cx="253365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5" name="Google Shape;135;p21" descr="Imagen"/>
          <p:cNvSpPr>
            <a:spLocks noGrp="1"/>
          </p:cNvSpPr>
          <p:nvPr>
            <p:ph type="pic" idx="15"/>
          </p:nvPr>
        </p:nvSpPr>
        <p:spPr>
          <a:xfrm>
            <a:off x="9373418" y="1486859"/>
            <a:ext cx="2533864" cy="2901950"/>
          </a:xfrm>
          <a:prstGeom prst="rect">
            <a:avLst/>
          </a:prstGeom>
          <a:noFill/>
          <a:ln>
            <a:noFill/>
          </a:ln>
        </p:spPr>
      </p:sp>
      <p:sp>
        <p:nvSpPr>
          <p:cNvPr id="136" name="Google Shape;136;p21"/>
          <p:cNvSpPr/>
          <p:nvPr/>
        </p:nvSpPr>
        <p:spPr>
          <a:xfrm>
            <a:off x="0" y="6352674"/>
            <a:ext cx="12192000" cy="505326"/>
          </a:xfrm>
          <a:prstGeom prst="rect">
            <a:avLst/>
          </a:prstGeom>
          <a:solidFill>
            <a:srgbClr val="289B3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21"/>
          <p:cNvSpPr/>
          <p:nvPr/>
        </p:nvSpPr>
        <p:spPr>
          <a:xfrm>
            <a:off x="10754805" y="6464935"/>
            <a:ext cx="124264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Página </a:t>
            </a:r>
            <a:fld id="{00000000-1234-1234-1234-123412341234}" type="slidenum">
              <a:rPr lang="es-ES"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‹Nº›</a:t>
            </a:fld>
            <a:endParaRPr sz="14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38" name="Google Shape;138;p21" descr="Trébol blanco " title="Trébol blanco 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6464934"/>
            <a:ext cx="334926" cy="395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1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9058" y="6593505"/>
            <a:ext cx="1389381" cy="1212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y texto">
  <p:cSld name="Imagen y texto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2"/>
          <p:cNvSpPr txBox="1">
            <a:spLocks noGrp="1"/>
          </p:cNvSpPr>
          <p:nvPr>
            <p:ph type="title"/>
          </p:nvPr>
        </p:nvSpPr>
        <p:spPr>
          <a:xfrm>
            <a:off x="241433" y="145475"/>
            <a:ext cx="11756019" cy="453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erdana"/>
              <a:buNone/>
              <a:defRPr sz="3000" b="1"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42" name="Google Shape;142;p22"/>
          <p:cNvCxnSpPr/>
          <p:nvPr/>
        </p:nvCxnSpPr>
        <p:spPr>
          <a:xfrm>
            <a:off x="401846" y="711144"/>
            <a:ext cx="776453" cy="0"/>
          </a:xfrm>
          <a:prstGeom prst="straightConnector1">
            <a:avLst/>
          </a:prstGeom>
          <a:noFill/>
          <a:ln w="57150" cap="flat" cmpd="sng">
            <a:solidFill>
              <a:srgbClr val="289B3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3" name="Google Shape;143;p22"/>
          <p:cNvSpPr txBox="1">
            <a:spLocks noGrp="1"/>
          </p:cNvSpPr>
          <p:nvPr>
            <p:ph type="body" idx="1"/>
          </p:nvPr>
        </p:nvSpPr>
        <p:spPr>
          <a:xfrm>
            <a:off x="401846" y="2254394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191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4" name="Google Shape;144;p22" descr="Imagen"/>
          <p:cNvSpPr>
            <a:spLocks noGrp="1"/>
          </p:cNvSpPr>
          <p:nvPr>
            <p:ph type="pic" idx="2"/>
          </p:nvPr>
        </p:nvSpPr>
        <p:spPr>
          <a:xfrm>
            <a:off x="381294" y="1002002"/>
            <a:ext cx="6125014" cy="961535"/>
          </a:xfrm>
          <a:prstGeom prst="rect">
            <a:avLst/>
          </a:prstGeom>
          <a:noFill/>
          <a:ln>
            <a:noFill/>
          </a:ln>
        </p:spPr>
      </p:sp>
      <p:sp>
        <p:nvSpPr>
          <p:cNvPr id="145" name="Google Shape;145;p22"/>
          <p:cNvSpPr/>
          <p:nvPr/>
        </p:nvSpPr>
        <p:spPr>
          <a:xfrm>
            <a:off x="0" y="6352674"/>
            <a:ext cx="12192000" cy="505326"/>
          </a:xfrm>
          <a:prstGeom prst="rect">
            <a:avLst/>
          </a:prstGeom>
          <a:solidFill>
            <a:srgbClr val="289B3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22"/>
          <p:cNvSpPr/>
          <p:nvPr/>
        </p:nvSpPr>
        <p:spPr>
          <a:xfrm>
            <a:off x="10754805" y="6464935"/>
            <a:ext cx="124264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Página </a:t>
            </a:r>
            <a:fld id="{00000000-1234-1234-1234-123412341234}" type="slidenum">
              <a:rPr lang="es-ES"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‹Nº›</a:t>
            </a:fld>
            <a:endParaRPr sz="14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47" name="Google Shape;147;p22" descr="Trébol blanco " title="Trébol blanco 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6464934"/>
            <a:ext cx="334926" cy="395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2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9058" y="6593505"/>
            <a:ext cx="1389381" cy="1212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- W" type="tx">
  <p:cSld name="TITLE_AND_BODY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e2997e4ff3_0_174"/>
          <p:cNvSpPr txBox="1">
            <a:spLocks noGrp="1"/>
          </p:cNvSpPr>
          <p:nvPr>
            <p:ph type="sldNum" idx="12"/>
          </p:nvPr>
        </p:nvSpPr>
        <p:spPr>
          <a:xfrm>
            <a:off x="10985500" y="6433619"/>
            <a:ext cx="5985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0" marR="0" lvl="0" indent="0" algn="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"/>
              <a:buNone/>
              <a:defRPr sz="8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"/>
              <a:buNone/>
              <a:defRPr sz="8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"/>
              <a:buNone/>
              <a:defRPr sz="8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"/>
              <a:buNone/>
              <a:defRPr sz="8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"/>
              <a:buNone/>
              <a:defRPr sz="8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"/>
              <a:buNone/>
              <a:defRPr sz="8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"/>
              <a:buNone/>
              <a:defRPr sz="8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"/>
              <a:buNone/>
              <a:defRPr sz="8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"/>
              <a:buNone/>
              <a:defRPr sz="8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  <p:sp>
        <p:nvSpPr>
          <p:cNvPr id="151" name="Google Shape;151;g1e2997e4ff3_0_174"/>
          <p:cNvSpPr>
            <a:spLocks noGrp="1"/>
          </p:cNvSpPr>
          <p:nvPr>
            <p:ph type="pic" idx="2"/>
          </p:nvPr>
        </p:nvSpPr>
        <p:spPr>
          <a:xfrm>
            <a:off x="609392" y="6338113"/>
            <a:ext cx="948600" cy="203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- W 1" type="title">
  <p:cSld name="TITLE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e2997e4ff3_0_177"/>
          <p:cNvSpPr txBox="1">
            <a:spLocks noGrp="1"/>
          </p:cNvSpPr>
          <p:nvPr>
            <p:ph type="sldNum" idx="12"/>
          </p:nvPr>
        </p:nvSpPr>
        <p:spPr>
          <a:xfrm>
            <a:off x="10985500" y="6433619"/>
            <a:ext cx="5985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0" marR="0" lvl="0" indent="0" algn="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"/>
              <a:buNone/>
              <a:defRPr sz="8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"/>
              <a:buNone/>
              <a:defRPr sz="8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"/>
              <a:buNone/>
              <a:defRPr sz="8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"/>
              <a:buNone/>
              <a:defRPr sz="8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"/>
              <a:buNone/>
              <a:defRPr sz="8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"/>
              <a:buNone/>
              <a:defRPr sz="8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"/>
              <a:buNone/>
              <a:defRPr sz="8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"/>
              <a:buNone/>
              <a:defRPr sz="8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"/>
              <a:buNone/>
              <a:defRPr sz="8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  <p:sp>
        <p:nvSpPr>
          <p:cNvPr id="154" name="Google Shape;154;g1e2997e4ff3_0_177"/>
          <p:cNvSpPr>
            <a:spLocks noGrp="1"/>
          </p:cNvSpPr>
          <p:nvPr>
            <p:ph type="pic" idx="2"/>
          </p:nvPr>
        </p:nvSpPr>
        <p:spPr>
          <a:xfrm>
            <a:off x="609392" y="6338113"/>
            <a:ext cx="948600" cy="203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mpty - F copy 2">
  <p:cSld name="TITLE_AND_BODY_3">
    <p:bg>
      <p:bgPr>
        <a:solidFill>
          <a:srgbClr val="000000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e2997e4ff3_0_255"/>
          <p:cNvSpPr txBox="1">
            <a:spLocks noGrp="1"/>
          </p:cNvSpPr>
          <p:nvPr>
            <p:ph type="body" idx="1"/>
          </p:nvPr>
        </p:nvSpPr>
        <p:spPr>
          <a:xfrm>
            <a:off x="603042" y="230353"/>
            <a:ext cx="3511500" cy="2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>
            <a:lvl1pPr marL="457200" lvl="0" indent="-228600" algn="l">
              <a:lnSpc>
                <a:spcPct val="144444"/>
              </a:lnSpc>
              <a:spcBef>
                <a:spcPts val="23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venir"/>
              <a:buNone/>
              <a:defRPr sz="900">
                <a:latin typeface="Avenir"/>
                <a:ea typeface="Avenir"/>
                <a:cs typeface="Avenir"/>
                <a:sym typeface="Avenir"/>
              </a:defRPr>
            </a:lvl1pPr>
            <a:lvl2pPr marL="914400" lvl="1" indent="-228600" algn="l">
              <a:lnSpc>
                <a:spcPct val="311111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None/>
              <a:defRPr/>
            </a:lvl2pPr>
            <a:lvl3pPr marL="1371600" lvl="2" indent="-228600" algn="l">
              <a:lnSpc>
                <a:spcPct val="311111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None/>
              <a:defRPr/>
            </a:lvl3pPr>
            <a:lvl4pPr marL="1828800" lvl="3" indent="-228600" algn="l">
              <a:lnSpc>
                <a:spcPct val="311111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None/>
              <a:defRPr/>
            </a:lvl4pPr>
            <a:lvl5pPr marL="2286000" lvl="4" indent="-228600" algn="l">
              <a:lnSpc>
                <a:spcPct val="311111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None/>
              <a:defRPr/>
            </a:lvl5pPr>
            <a:lvl6pPr marL="2743200" lvl="5" indent="-228600" algn="l">
              <a:lnSpc>
                <a:spcPct val="311111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None/>
              <a:defRPr/>
            </a:lvl6pPr>
            <a:lvl7pPr marL="3200400" lvl="6" indent="-228600" algn="l">
              <a:lnSpc>
                <a:spcPct val="311111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None/>
              <a:defRPr/>
            </a:lvl7pPr>
            <a:lvl8pPr marL="3657600" lvl="7" indent="-228600" algn="l">
              <a:lnSpc>
                <a:spcPct val="311111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None/>
              <a:defRPr/>
            </a:lvl8pPr>
            <a:lvl9pPr marL="4114800" lvl="8" indent="-228600" algn="l">
              <a:lnSpc>
                <a:spcPct val="311111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g1e2997e4ff3_0_255"/>
          <p:cNvSpPr txBox="1">
            <a:spLocks noGrp="1"/>
          </p:cNvSpPr>
          <p:nvPr>
            <p:ph type="sldNum" idx="12"/>
          </p:nvPr>
        </p:nvSpPr>
        <p:spPr>
          <a:xfrm>
            <a:off x="10985500" y="6353074"/>
            <a:ext cx="598500" cy="1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>
            <a:lvl1pPr marL="0" marR="0" lvl="0" indent="0" algn="r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venir"/>
              <a:buNone/>
              <a:defRPr sz="9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venir"/>
              <a:buNone/>
              <a:defRPr sz="9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venir"/>
              <a:buNone/>
              <a:defRPr sz="9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venir"/>
              <a:buNone/>
              <a:defRPr sz="9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venir"/>
              <a:buNone/>
              <a:defRPr sz="9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venir"/>
              <a:buNone/>
              <a:defRPr sz="9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venir"/>
              <a:buNone/>
              <a:defRPr sz="9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venir"/>
              <a:buNone/>
              <a:defRPr sz="9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venir"/>
              <a:buNone/>
              <a:defRPr sz="9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  <p:sp>
        <p:nvSpPr>
          <p:cNvPr id="158" name="Google Shape;158;g1e2997e4ff3_0_255"/>
          <p:cNvSpPr>
            <a:spLocks noGrp="1"/>
          </p:cNvSpPr>
          <p:nvPr>
            <p:ph type="pic" idx="2"/>
          </p:nvPr>
        </p:nvSpPr>
        <p:spPr>
          <a:xfrm>
            <a:off x="10883899" y="297921"/>
            <a:ext cx="698700" cy="177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mpty - F copy 2 1">
  <p:cSld name="TITLE_AND_BODY_4">
    <p:bg>
      <p:bgPr>
        <a:solidFill>
          <a:srgbClr val="000000"/>
        </a:solid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1e2997e4ff3_0_514"/>
          <p:cNvSpPr txBox="1">
            <a:spLocks noGrp="1"/>
          </p:cNvSpPr>
          <p:nvPr>
            <p:ph type="body" idx="1"/>
          </p:nvPr>
        </p:nvSpPr>
        <p:spPr>
          <a:xfrm>
            <a:off x="603042" y="230353"/>
            <a:ext cx="3511500" cy="2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>
            <a:lvl1pPr marL="457200" lvl="0" indent="-228600" algn="l">
              <a:lnSpc>
                <a:spcPct val="144444"/>
              </a:lnSpc>
              <a:spcBef>
                <a:spcPts val="23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venir"/>
              <a:buNone/>
              <a:defRPr sz="900">
                <a:latin typeface="Avenir"/>
                <a:ea typeface="Avenir"/>
                <a:cs typeface="Avenir"/>
                <a:sym typeface="Avenir"/>
              </a:defRPr>
            </a:lvl1pPr>
            <a:lvl2pPr marL="914400" lvl="1" indent="-228600" algn="l">
              <a:lnSpc>
                <a:spcPct val="311111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None/>
              <a:defRPr/>
            </a:lvl2pPr>
            <a:lvl3pPr marL="1371600" lvl="2" indent="-228600" algn="l">
              <a:lnSpc>
                <a:spcPct val="311111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None/>
              <a:defRPr/>
            </a:lvl3pPr>
            <a:lvl4pPr marL="1828800" lvl="3" indent="-228600" algn="l">
              <a:lnSpc>
                <a:spcPct val="311111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None/>
              <a:defRPr/>
            </a:lvl4pPr>
            <a:lvl5pPr marL="2286000" lvl="4" indent="-228600" algn="l">
              <a:lnSpc>
                <a:spcPct val="311111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None/>
              <a:defRPr/>
            </a:lvl5pPr>
            <a:lvl6pPr marL="2743200" lvl="5" indent="-228600" algn="l">
              <a:lnSpc>
                <a:spcPct val="311111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None/>
              <a:defRPr/>
            </a:lvl6pPr>
            <a:lvl7pPr marL="3200400" lvl="6" indent="-228600" algn="l">
              <a:lnSpc>
                <a:spcPct val="311111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None/>
              <a:defRPr/>
            </a:lvl7pPr>
            <a:lvl8pPr marL="3657600" lvl="7" indent="-228600" algn="l">
              <a:lnSpc>
                <a:spcPct val="311111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None/>
              <a:defRPr/>
            </a:lvl8pPr>
            <a:lvl9pPr marL="4114800" lvl="8" indent="-228600" algn="l">
              <a:lnSpc>
                <a:spcPct val="311111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g1e2997e4ff3_0_514"/>
          <p:cNvSpPr txBox="1">
            <a:spLocks noGrp="1"/>
          </p:cNvSpPr>
          <p:nvPr>
            <p:ph type="sldNum" idx="12"/>
          </p:nvPr>
        </p:nvSpPr>
        <p:spPr>
          <a:xfrm>
            <a:off x="10985500" y="6353074"/>
            <a:ext cx="598500" cy="1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>
            <a:lvl1pPr marL="0" marR="0" lvl="0" indent="0" algn="r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venir"/>
              <a:buNone/>
              <a:defRPr sz="9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venir"/>
              <a:buNone/>
              <a:defRPr sz="9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venir"/>
              <a:buNone/>
              <a:defRPr sz="9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venir"/>
              <a:buNone/>
              <a:defRPr sz="9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venir"/>
              <a:buNone/>
              <a:defRPr sz="9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venir"/>
              <a:buNone/>
              <a:defRPr sz="9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venir"/>
              <a:buNone/>
              <a:defRPr sz="9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venir"/>
              <a:buNone/>
              <a:defRPr sz="9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venir"/>
              <a:buNone/>
              <a:defRPr sz="9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  <p:sp>
        <p:nvSpPr>
          <p:cNvPr id="162" name="Google Shape;162;g1e2997e4ff3_0_514"/>
          <p:cNvSpPr>
            <a:spLocks noGrp="1"/>
          </p:cNvSpPr>
          <p:nvPr>
            <p:ph type="pic" idx="2"/>
          </p:nvPr>
        </p:nvSpPr>
        <p:spPr>
          <a:xfrm>
            <a:off x="10883899" y="297921"/>
            <a:ext cx="698700" cy="177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g1e2997e4ff3_0_318"/>
          <p:cNvSpPr txBox="1">
            <a:spLocks noGrp="1"/>
          </p:cNvSpPr>
          <p:nvPr>
            <p:ph type="title"/>
          </p:nvPr>
        </p:nvSpPr>
        <p:spPr>
          <a:xfrm>
            <a:off x="512513" y="279863"/>
            <a:ext cx="11166900" cy="5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32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g1e2997e4ff3_0_318"/>
          <p:cNvSpPr txBox="1">
            <a:spLocks noGrp="1"/>
          </p:cNvSpPr>
          <p:nvPr>
            <p:ph type="body" idx="1"/>
          </p:nvPr>
        </p:nvSpPr>
        <p:spPr>
          <a:xfrm>
            <a:off x="1667847" y="1171526"/>
            <a:ext cx="8856300" cy="14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600" b="1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g1e2997e4ff3_0_318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5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g1e2997e4ff3_0_318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g1e2997e4ff3_0_318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g1e2997e4ff3_0_318"/>
          <p:cNvSpPr/>
          <p:nvPr/>
        </p:nvSpPr>
        <p:spPr>
          <a:xfrm>
            <a:off x="10820400" y="79203"/>
            <a:ext cx="1219200" cy="4572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_2">
  <p:cSld name="TITLE_AND_BODY_2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e2997e4ff3_0_51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1000" cy="7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b" anchorCtr="0">
            <a:normAutofit/>
          </a:bodyPr>
          <a:lstStyle>
            <a:lvl1pPr lvl="0" algn="l">
              <a:lnSpc>
                <a:spcPct val="925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1pPr>
            <a:lvl2pPr lvl="1" algn="l">
              <a:lnSpc>
                <a:spcPct val="925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2pPr>
            <a:lvl3pPr lvl="2" algn="l">
              <a:lnSpc>
                <a:spcPct val="925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3pPr>
            <a:lvl4pPr lvl="3" algn="l">
              <a:lnSpc>
                <a:spcPct val="925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4pPr>
            <a:lvl5pPr lvl="4" algn="l">
              <a:lnSpc>
                <a:spcPct val="925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5pPr>
            <a:lvl6pPr lvl="5" algn="l">
              <a:lnSpc>
                <a:spcPct val="925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6pPr>
            <a:lvl7pPr lvl="6" algn="l">
              <a:lnSpc>
                <a:spcPct val="925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7pPr>
            <a:lvl8pPr lvl="7" algn="l">
              <a:lnSpc>
                <a:spcPct val="925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8pPr>
            <a:lvl9pPr lvl="8" algn="l">
              <a:lnSpc>
                <a:spcPct val="925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g1e2997e4ff3_0_518"/>
          <p:cNvSpPr txBox="1">
            <a:spLocks noGrp="1"/>
          </p:cNvSpPr>
          <p:nvPr>
            <p:ph type="body" idx="1"/>
          </p:nvPr>
        </p:nvSpPr>
        <p:spPr>
          <a:xfrm>
            <a:off x="415600" y="1536634"/>
            <a:ext cx="11361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t" anchorCtr="0">
            <a:normAutofit/>
          </a:bodyPr>
          <a:lstStyle>
            <a:lvl1pPr marL="457200" lvl="0" indent="-2286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marL="914400" lvl="1" indent="-2286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marL="1371600" lvl="2" indent="-2286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marL="2286000" lvl="4" indent="-2286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marL="2743200" lvl="5" indent="-2286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marL="3200400" lvl="6" indent="-2286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marL="3657600" lvl="7" indent="-2286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marL="4114800" lvl="8" indent="-2286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g1e2997e4ff3_0_51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0" marR="0" lvl="0" indent="0" algn="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"/>
              <a:buNone/>
              <a:defRPr sz="8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"/>
              <a:buNone/>
              <a:defRPr sz="8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"/>
              <a:buNone/>
              <a:defRPr sz="8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"/>
              <a:buNone/>
              <a:defRPr sz="8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"/>
              <a:buNone/>
              <a:defRPr sz="8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"/>
              <a:buNone/>
              <a:defRPr sz="8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"/>
              <a:buNone/>
              <a:defRPr sz="8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"/>
              <a:buNone/>
              <a:defRPr sz="8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"/>
              <a:buNone/>
              <a:defRPr sz="8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bloques texto">
  <p:cSld name="2 bloques texto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0"/>
          <p:cNvSpPr txBox="1">
            <a:spLocks noGrp="1"/>
          </p:cNvSpPr>
          <p:nvPr>
            <p:ph type="title"/>
          </p:nvPr>
        </p:nvSpPr>
        <p:spPr>
          <a:xfrm>
            <a:off x="241433" y="145475"/>
            <a:ext cx="11756019" cy="453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erdana"/>
              <a:buNone/>
              <a:defRPr sz="3000" b="1"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" name="Google Shape;30;p10"/>
          <p:cNvCxnSpPr/>
          <p:nvPr/>
        </p:nvCxnSpPr>
        <p:spPr>
          <a:xfrm>
            <a:off x="401846" y="711144"/>
            <a:ext cx="776453" cy="0"/>
          </a:xfrm>
          <a:prstGeom prst="straightConnector1">
            <a:avLst/>
          </a:prstGeom>
          <a:noFill/>
          <a:ln w="57150" cap="flat" cmpd="sng">
            <a:solidFill>
              <a:srgbClr val="289B3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" name="Google Shape;31;p10"/>
          <p:cNvSpPr txBox="1">
            <a:spLocks noGrp="1"/>
          </p:cNvSpPr>
          <p:nvPr>
            <p:ph type="body" idx="1"/>
          </p:nvPr>
        </p:nvSpPr>
        <p:spPr>
          <a:xfrm>
            <a:off x="401846" y="1484797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191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0"/>
          <p:cNvSpPr txBox="1">
            <a:spLocks noGrp="1"/>
          </p:cNvSpPr>
          <p:nvPr>
            <p:ph type="body" idx="2"/>
          </p:nvPr>
        </p:nvSpPr>
        <p:spPr>
          <a:xfrm>
            <a:off x="5734258" y="1484797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0"/>
          <p:cNvSpPr/>
          <p:nvPr/>
        </p:nvSpPr>
        <p:spPr>
          <a:xfrm>
            <a:off x="0" y="6352674"/>
            <a:ext cx="12192000" cy="505326"/>
          </a:xfrm>
          <a:prstGeom prst="rect">
            <a:avLst/>
          </a:prstGeom>
          <a:solidFill>
            <a:srgbClr val="289B3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10"/>
          <p:cNvSpPr/>
          <p:nvPr/>
        </p:nvSpPr>
        <p:spPr>
          <a:xfrm>
            <a:off x="10754805" y="6464935"/>
            <a:ext cx="124264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Página </a:t>
            </a:r>
            <a:fld id="{00000000-1234-1234-1234-123412341234}" type="slidenum">
              <a:rPr lang="es-ES"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‹Nº›</a:t>
            </a:fld>
            <a:endParaRPr sz="14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5" name="Google Shape;35;p10" descr="Trébol blanco " title="Trébol blanco 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6464934"/>
            <a:ext cx="334926" cy="395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10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9058" y="6593505"/>
            <a:ext cx="1389381" cy="1212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oque texto">
  <p:cSld name="Bloque texto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1"/>
          <p:cNvSpPr txBox="1">
            <a:spLocks noGrp="1"/>
          </p:cNvSpPr>
          <p:nvPr>
            <p:ph type="title"/>
          </p:nvPr>
        </p:nvSpPr>
        <p:spPr>
          <a:xfrm>
            <a:off x="241433" y="145475"/>
            <a:ext cx="11756019" cy="453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erdana"/>
              <a:buNone/>
              <a:defRPr sz="3000" b="1"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9" name="Google Shape;39;p11"/>
          <p:cNvCxnSpPr/>
          <p:nvPr/>
        </p:nvCxnSpPr>
        <p:spPr>
          <a:xfrm>
            <a:off x="401846" y="711144"/>
            <a:ext cx="776453" cy="0"/>
          </a:xfrm>
          <a:prstGeom prst="straightConnector1">
            <a:avLst/>
          </a:prstGeom>
          <a:noFill/>
          <a:ln w="57150" cap="flat" cmpd="sng">
            <a:solidFill>
              <a:srgbClr val="289B3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0" name="Google Shape;40;p11"/>
          <p:cNvSpPr txBox="1">
            <a:spLocks noGrp="1"/>
          </p:cNvSpPr>
          <p:nvPr>
            <p:ph type="body" idx="1"/>
          </p:nvPr>
        </p:nvSpPr>
        <p:spPr>
          <a:xfrm>
            <a:off x="401846" y="1484796"/>
            <a:ext cx="11426739" cy="4236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1"/>
          <p:cNvSpPr/>
          <p:nvPr/>
        </p:nvSpPr>
        <p:spPr>
          <a:xfrm>
            <a:off x="0" y="6352674"/>
            <a:ext cx="12192000" cy="505326"/>
          </a:xfrm>
          <a:prstGeom prst="rect">
            <a:avLst/>
          </a:prstGeom>
          <a:solidFill>
            <a:srgbClr val="289B3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2;p11"/>
          <p:cNvSpPr/>
          <p:nvPr/>
        </p:nvSpPr>
        <p:spPr>
          <a:xfrm>
            <a:off x="10754805" y="6464935"/>
            <a:ext cx="124264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Página </a:t>
            </a:r>
            <a:fld id="{00000000-1234-1234-1234-123412341234}" type="slidenum">
              <a:rPr lang="es-ES"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‹Nº›</a:t>
            </a:fld>
            <a:endParaRPr sz="14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3" name="Google Shape;43;p11" descr="Trébol blanco " title="Trébol blanco 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6464934"/>
            <a:ext cx="334926" cy="395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11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9058" y="6593505"/>
            <a:ext cx="1389381" cy="1212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o e imagen trébol">
  <p:cSld name="Texto e imagen trébol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2" descr="Imagen"/>
          <p:cNvSpPr>
            <a:spLocks noGrp="1"/>
          </p:cNvSpPr>
          <p:nvPr>
            <p:ph type="pic" idx="2"/>
          </p:nvPr>
        </p:nvSpPr>
        <p:spPr>
          <a:xfrm>
            <a:off x="7568083" y="1461801"/>
            <a:ext cx="3186722" cy="3838570"/>
          </a:xfrm>
          <a:prstGeom prst="rect">
            <a:avLst/>
          </a:prstGeom>
          <a:noFill/>
          <a:ln>
            <a:noFill/>
          </a:ln>
        </p:spPr>
      </p:sp>
      <p:sp>
        <p:nvSpPr>
          <p:cNvPr id="47" name="Google Shape;47;p12"/>
          <p:cNvSpPr txBox="1">
            <a:spLocks noGrp="1"/>
          </p:cNvSpPr>
          <p:nvPr>
            <p:ph type="title"/>
          </p:nvPr>
        </p:nvSpPr>
        <p:spPr>
          <a:xfrm>
            <a:off x="241433" y="145475"/>
            <a:ext cx="11756019" cy="453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erdana"/>
              <a:buNone/>
              <a:defRPr sz="3000" b="1"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48" name="Google Shape;48;p12"/>
          <p:cNvCxnSpPr/>
          <p:nvPr/>
        </p:nvCxnSpPr>
        <p:spPr>
          <a:xfrm>
            <a:off x="401846" y="711144"/>
            <a:ext cx="776453" cy="0"/>
          </a:xfrm>
          <a:prstGeom prst="straightConnector1">
            <a:avLst/>
          </a:prstGeom>
          <a:noFill/>
          <a:ln w="57150" cap="flat" cmpd="sng">
            <a:solidFill>
              <a:srgbClr val="289B38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9" name="Google Shape;49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15739" y="1557629"/>
            <a:ext cx="3210169" cy="3836543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12"/>
          <p:cNvSpPr txBox="1">
            <a:spLocks noGrp="1"/>
          </p:cNvSpPr>
          <p:nvPr>
            <p:ph type="body" idx="1"/>
          </p:nvPr>
        </p:nvSpPr>
        <p:spPr>
          <a:xfrm>
            <a:off x="401846" y="1484797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191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2"/>
          <p:cNvSpPr/>
          <p:nvPr/>
        </p:nvSpPr>
        <p:spPr>
          <a:xfrm>
            <a:off x="0" y="6352674"/>
            <a:ext cx="12192000" cy="505326"/>
          </a:xfrm>
          <a:prstGeom prst="rect">
            <a:avLst/>
          </a:prstGeom>
          <a:solidFill>
            <a:srgbClr val="289B3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52;p12"/>
          <p:cNvSpPr/>
          <p:nvPr/>
        </p:nvSpPr>
        <p:spPr>
          <a:xfrm>
            <a:off x="10754805" y="6464935"/>
            <a:ext cx="124264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Página </a:t>
            </a:r>
            <a:fld id="{00000000-1234-1234-1234-123412341234}" type="slidenum">
              <a:rPr lang="es-ES"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‹Nº›</a:t>
            </a:fld>
            <a:endParaRPr sz="14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3" name="Google Shape;53;p12" descr="Trébol blanco " title="Trébol blanco 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464934"/>
            <a:ext cx="334926" cy="395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12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9058" y="6593505"/>
            <a:ext cx="1389381" cy="1212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ción">
  <p:cSld name="Secció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8"/>
          <p:cNvSpPr/>
          <p:nvPr/>
        </p:nvSpPr>
        <p:spPr>
          <a:xfrm>
            <a:off x="0" y="6352674"/>
            <a:ext cx="12192000" cy="505326"/>
          </a:xfrm>
          <a:prstGeom prst="rect">
            <a:avLst/>
          </a:prstGeom>
          <a:solidFill>
            <a:srgbClr val="289B3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18"/>
          <p:cNvSpPr/>
          <p:nvPr/>
        </p:nvSpPr>
        <p:spPr>
          <a:xfrm>
            <a:off x="10754805" y="6464935"/>
            <a:ext cx="124264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Página </a:t>
            </a:r>
            <a:fld id="{00000000-1234-1234-1234-123412341234}" type="slidenum">
              <a:rPr lang="es-ES"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‹Nº›</a:t>
            </a:fld>
            <a:endParaRPr sz="14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8" name="Google Shape;58;p18" descr="Trébol blanco parte del logo de plena inclusión " title="Trébol blanco 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6464934"/>
            <a:ext cx="334926" cy="395093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8"/>
          <p:cNvSpPr/>
          <p:nvPr/>
        </p:nvSpPr>
        <p:spPr>
          <a:xfrm>
            <a:off x="1520372" y="829861"/>
            <a:ext cx="9151257" cy="4692952"/>
          </a:xfrm>
          <a:prstGeom prst="rect">
            <a:avLst/>
          </a:prstGeom>
          <a:solidFill>
            <a:srgbClr val="289B3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60;p18"/>
          <p:cNvSpPr txBox="1">
            <a:spLocks noGrp="1"/>
          </p:cNvSpPr>
          <p:nvPr>
            <p:ph type="body" idx="1"/>
          </p:nvPr>
        </p:nvSpPr>
        <p:spPr>
          <a:xfrm>
            <a:off x="1520371" y="2056116"/>
            <a:ext cx="9151257" cy="7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8"/>
          <p:cNvSpPr txBox="1">
            <a:spLocks noGrp="1"/>
          </p:cNvSpPr>
          <p:nvPr>
            <p:ph type="body" idx="2"/>
          </p:nvPr>
        </p:nvSpPr>
        <p:spPr>
          <a:xfrm>
            <a:off x="3171030" y="3176337"/>
            <a:ext cx="5849938" cy="1114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2" name="Google Shape;62;p18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9058" y="6593505"/>
            <a:ext cx="1389381" cy="1212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imágenes">
  <p:cSld name="3 imágene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 descr="Imagen"/>
          <p:cNvSpPr>
            <a:spLocks noGrp="1"/>
          </p:cNvSpPr>
          <p:nvPr>
            <p:ph type="pic" idx="2"/>
          </p:nvPr>
        </p:nvSpPr>
        <p:spPr>
          <a:xfrm>
            <a:off x="401846" y="1486859"/>
            <a:ext cx="2533864" cy="2901950"/>
          </a:xfrm>
          <a:prstGeom prst="rect">
            <a:avLst/>
          </a:prstGeom>
          <a:noFill/>
          <a:ln>
            <a:noFill/>
          </a:ln>
        </p:spPr>
      </p:sp>
      <p:sp>
        <p:nvSpPr>
          <p:cNvPr id="65" name="Google Shape;65;p14" descr="Imagen"/>
          <p:cNvSpPr>
            <a:spLocks noGrp="1"/>
          </p:cNvSpPr>
          <p:nvPr>
            <p:ph type="pic" idx="3"/>
          </p:nvPr>
        </p:nvSpPr>
        <p:spPr>
          <a:xfrm>
            <a:off x="4718582" y="1486859"/>
            <a:ext cx="2533864" cy="2901950"/>
          </a:xfrm>
          <a:prstGeom prst="rect">
            <a:avLst/>
          </a:prstGeom>
          <a:noFill/>
          <a:ln>
            <a:noFill/>
          </a:ln>
        </p:spPr>
      </p:sp>
      <p:sp>
        <p:nvSpPr>
          <p:cNvPr id="66" name="Google Shape;66;p14" descr="Imagen"/>
          <p:cNvSpPr>
            <a:spLocks noGrp="1"/>
          </p:cNvSpPr>
          <p:nvPr>
            <p:ph type="pic" idx="4"/>
          </p:nvPr>
        </p:nvSpPr>
        <p:spPr>
          <a:xfrm>
            <a:off x="9035318" y="1486859"/>
            <a:ext cx="2533864" cy="2901950"/>
          </a:xfrm>
          <a:prstGeom prst="rect">
            <a:avLst/>
          </a:prstGeom>
          <a:noFill/>
          <a:ln>
            <a:noFill/>
          </a:ln>
        </p:spPr>
      </p:sp>
      <p:sp>
        <p:nvSpPr>
          <p:cNvPr id="67" name="Google Shape;67;p14"/>
          <p:cNvSpPr txBox="1">
            <a:spLocks noGrp="1"/>
          </p:cNvSpPr>
          <p:nvPr>
            <p:ph type="title"/>
          </p:nvPr>
        </p:nvSpPr>
        <p:spPr>
          <a:xfrm>
            <a:off x="241434" y="145475"/>
            <a:ext cx="10515600" cy="453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erdana"/>
              <a:buNone/>
              <a:defRPr sz="3000" b="1"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68" name="Google Shape;68;p14"/>
          <p:cNvCxnSpPr/>
          <p:nvPr/>
        </p:nvCxnSpPr>
        <p:spPr>
          <a:xfrm>
            <a:off x="401846" y="711144"/>
            <a:ext cx="776453" cy="0"/>
          </a:xfrm>
          <a:prstGeom prst="straightConnector1">
            <a:avLst/>
          </a:prstGeom>
          <a:noFill/>
          <a:ln w="57150" cap="flat" cmpd="sng">
            <a:solidFill>
              <a:srgbClr val="289B3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9" name="Google Shape;69;p14"/>
          <p:cNvSpPr txBox="1">
            <a:spLocks noGrp="1"/>
          </p:cNvSpPr>
          <p:nvPr>
            <p:ph type="body" idx="1"/>
          </p:nvPr>
        </p:nvSpPr>
        <p:spPr>
          <a:xfrm>
            <a:off x="401846" y="4512574"/>
            <a:ext cx="2087562" cy="528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14"/>
          <p:cNvSpPr txBox="1">
            <a:spLocks noGrp="1"/>
          </p:cNvSpPr>
          <p:nvPr>
            <p:ph type="body" idx="5"/>
          </p:nvPr>
        </p:nvSpPr>
        <p:spPr>
          <a:xfrm>
            <a:off x="401638" y="5111262"/>
            <a:ext cx="253365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4"/>
          <p:cNvSpPr txBox="1">
            <a:spLocks noGrp="1"/>
          </p:cNvSpPr>
          <p:nvPr>
            <p:ph type="body" idx="6"/>
          </p:nvPr>
        </p:nvSpPr>
        <p:spPr>
          <a:xfrm>
            <a:off x="4692492" y="4512574"/>
            <a:ext cx="2087562" cy="528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14"/>
          <p:cNvSpPr txBox="1">
            <a:spLocks noGrp="1"/>
          </p:cNvSpPr>
          <p:nvPr>
            <p:ph type="body" idx="7"/>
          </p:nvPr>
        </p:nvSpPr>
        <p:spPr>
          <a:xfrm>
            <a:off x="4692284" y="5111262"/>
            <a:ext cx="253365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body" idx="8"/>
          </p:nvPr>
        </p:nvSpPr>
        <p:spPr>
          <a:xfrm>
            <a:off x="9030031" y="4512574"/>
            <a:ext cx="2087562" cy="528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14"/>
          <p:cNvSpPr txBox="1">
            <a:spLocks noGrp="1"/>
          </p:cNvSpPr>
          <p:nvPr>
            <p:ph type="body" idx="9"/>
          </p:nvPr>
        </p:nvSpPr>
        <p:spPr>
          <a:xfrm>
            <a:off x="9029823" y="5111262"/>
            <a:ext cx="253365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4"/>
          <p:cNvSpPr/>
          <p:nvPr/>
        </p:nvSpPr>
        <p:spPr>
          <a:xfrm>
            <a:off x="0" y="6352674"/>
            <a:ext cx="12192000" cy="505326"/>
          </a:xfrm>
          <a:prstGeom prst="rect">
            <a:avLst/>
          </a:prstGeom>
          <a:solidFill>
            <a:srgbClr val="289B3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14"/>
          <p:cNvSpPr/>
          <p:nvPr/>
        </p:nvSpPr>
        <p:spPr>
          <a:xfrm>
            <a:off x="10754805" y="6464935"/>
            <a:ext cx="124264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Página </a:t>
            </a:r>
            <a:fld id="{00000000-1234-1234-1234-123412341234}" type="slidenum">
              <a:rPr lang="es-ES"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‹Nº›</a:t>
            </a:fld>
            <a:endParaRPr sz="14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7" name="Google Shape;77;p14" descr="Trébol blanco " title="Trébol blanco 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6464934"/>
            <a:ext cx="334926" cy="395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4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9058" y="6593505"/>
            <a:ext cx="1389381" cy="1212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raportada">
  <p:cSld name="Contraportada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5"/>
          <p:cNvSpPr/>
          <p:nvPr/>
        </p:nvSpPr>
        <p:spPr>
          <a:xfrm>
            <a:off x="0" y="-117231"/>
            <a:ext cx="12192000" cy="6975231"/>
          </a:xfrm>
          <a:prstGeom prst="rect">
            <a:avLst/>
          </a:prstGeom>
          <a:solidFill>
            <a:srgbClr val="289B3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1" name="Google Shape;81;p15" descr="Logo Plena Inclusión blanco " title="Logo Plena Inclusió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017629" y="2461848"/>
            <a:ext cx="2156742" cy="74526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2" name="Google Shape;82;p15"/>
          <p:cNvCxnSpPr/>
          <p:nvPr/>
        </p:nvCxnSpPr>
        <p:spPr>
          <a:xfrm>
            <a:off x="0" y="5920154"/>
            <a:ext cx="121920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3" name="Google Shape;83;p15"/>
          <p:cNvSpPr txBox="1"/>
          <p:nvPr/>
        </p:nvSpPr>
        <p:spPr>
          <a:xfrm>
            <a:off x="302124" y="6203211"/>
            <a:ext cx="295144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ES"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info@plenainclusion.org</a:t>
            </a: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4" name="Google Shape;84;p15" descr="Web Plena Inclusión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24155" y="3650893"/>
            <a:ext cx="3943691" cy="34408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5"/>
          <p:cNvSpPr txBox="1">
            <a:spLocks noGrp="1"/>
          </p:cNvSpPr>
          <p:nvPr>
            <p:ph type="body" idx="1"/>
          </p:nvPr>
        </p:nvSpPr>
        <p:spPr>
          <a:xfrm>
            <a:off x="7714864" y="6082887"/>
            <a:ext cx="4314826" cy="612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o e Imagen">
  <p:cSld name="Texto e Imagen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3"/>
          <p:cNvSpPr txBox="1">
            <a:spLocks noGrp="1"/>
          </p:cNvSpPr>
          <p:nvPr>
            <p:ph type="title"/>
          </p:nvPr>
        </p:nvSpPr>
        <p:spPr>
          <a:xfrm>
            <a:off x="241434" y="145475"/>
            <a:ext cx="7554412" cy="453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erdana"/>
              <a:buNone/>
              <a:defRPr sz="3000" b="1"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88" name="Google Shape;88;p13"/>
          <p:cNvCxnSpPr/>
          <p:nvPr/>
        </p:nvCxnSpPr>
        <p:spPr>
          <a:xfrm>
            <a:off x="401846" y="711144"/>
            <a:ext cx="776453" cy="0"/>
          </a:xfrm>
          <a:prstGeom prst="straightConnector1">
            <a:avLst/>
          </a:prstGeom>
          <a:noFill/>
          <a:ln w="57150" cap="flat" cmpd="sng">
            <a:solidFill>
              <a:srgbClr val="289B3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9" name="Google Shape;89;p13"/>
          <p:cNvSpPr txBox="1">
            <a:spLocks noGrp="1"/>
          </p:cNvSpPr>
          <p:nvPr>
            <p:ph type="body" idx="1"/>
          </p:nvPr>
        </p:nvSpPr>
        <p:spPr>
          <a:xfrm>
            <a:off x="401846" y="1484797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191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" name="Google Shape;90;p13"/>
          <p:cNvSpPr/>
          <p:nvPr/>
        </p:nvSpPr>
        <p:spPr>
          <a:xfrm>
            <a:off x="8171793" y="0"/>
            <a:ext cx="4020207" cy="6350647"/>
          </a:xfrm>
          <a:prstGeom prst="rect">
            <a:avLst/>
          </a:prstGeom>
          <a:solidFill>
            <a:srgbClr val="289B38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13"/>
          <p:cNvSpPr>
            <a:spLocks noGrp="1"/>
          </p:cNvSpPr>
          <p:nvPr>
            <p:ph type="pic" idx="2"/>
          </p:nvPr>
        </p:nvSpPr>
        <p:spPr>
          <a:xfrm>
            <a:off x="8182069" y="-2027"/>
            <a:ext cx="4020207" cy="6352673"/>
          </a:xfrm>
          <a:prstGeom prst="rect">
            <a:avLst/>
          </a:prstGeom>
          <a:noFill/>
          <a:ln>
            <a:noFill/>
          </a:ln>
        </p:spPr>
      </p:sp>
      <p:sp>
        <p:nvSpPr>
          <p:cNvPr id="92" name="Google Shape;92;p13"/>
          <p:cNvSpPr/>
          <p:nvPr/>
        </p:nvSpPr>
        <p:spPr>
          <a:xfrm>
            <a:off x="0" y="6352674"/>
            <a:ext cx="12192000" cy="505326"/>
          </a:xfrm>
          <a:prstGeom prst="rect">
            <a:avLst/>
          </a:prstGeom>
          <a:solidFill>
            <a:srgbClr val="289B3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3"/>
          <p:cNvSpPr/>
          <p:nvPr/>
        </p:nvSpPr>
        <p:spPr>
          <a:xfrm>
            <a:off x="10754805" y="6464935"/>
            <a:ext cx="124264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Página </a:t>
            </a:r>
            <a:fld id="{00000000-1234-1234-1234-123412341234}" type="slidenum">
              <a:rPr lang="es-ES"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‹Nº›</a:t>
            </a:fld>
            <a:endParaRPr sz="14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4" name="Google Shape;94;p13" descr="Trébol blanco " title="Trébol blanco 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6464934"/>
            <a:ext cx="334926" cy="395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3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9058" y="6593505"/>
            <a:ext cx="1389381" cy="1212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46185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loud.email.hays.com/Presentaci%C3%B3n-Gu%C3%ADaHays2022?_ga=2.266406158.1827684709.1643898416-2075416960.1643620114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unsplash.com/photos/RLw-UC03Gwc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"/>
          <p:cNvSpPr/>
          <p:nvPr/>
        </p:nvSpPr>
        <p:spPr>
          <a:xfrm flipH="1">
            <a:off x="0" y="0"/>
            <a:ext cx="6829986" cy="6889531"/>
          </a:xfrm>
          <a:custGeom>
            <a:avLst/>
            <a:gdLst/>
            <a:ahLst/>
            <a:cxnLst/>
            <a:rect l="l" t="t" r="r" b="b"/>
            <a:pathLst>
              <a:path w="7620000" h="6889531" extrusionOk="0">
                <a:moveTo>
                  <a:pt x="2144110" y="0"/>
                </a:moveTo>
                <a:lnTo>
                  <a:pt x="7620000" y="0"/>
                </a:lnTo>
                <a:lnTo>
                  <a:pt x="7620000" y="6858000"/>
                </a:lnTo>
                <a:lnTo>
                  <a:pt x="0" y="6889531"/>
                </a:lnTo>
                <a:lnTo>
                  <a:pt x="2144110" y="0"/>
                </a:lnTo>
                <a:close/>
              </a:path>
            </a:pathLst>
          </a:custGeom>
          <a:solidFill>
            <a:srgbClr val="289B38">
              <a:alpha val="7450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72" name="Google Shape;172;p1"/>
          <p:cNvCxnSpPr/>
          <p:nvPr/>
        </p:nvCxnSpPr>
        <p:spPr>
          <a:xfrm>
            <a:off x="1057308" y="4119231"/>
            <a:ext cx="776453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3" name="Google Shape;173;p1"/>
          <p:cNvSpPr/>
          <p:nvPr/>
        </p:nvSpPr>
        <p:spPr>
          <a:xfrm>
            <a:off x="735724" y="672762"/>
            <a:ext cx="10720552" cy="5775159"/>
          </a:xfrm>
          <a:prstGeom prst="rect">
            <a:avLst/>
          </a:prstGeom>
          <a:noFill/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4" name="Google Shape;174;p1" descr="Logo Plena Inclusión blanco" title="Logo Plena Inclusió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6693" y="1060413"/>
            <a:ext cx="1659456" cy="57080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1"/>
          <p:cNvSpPr txBox="1">
            <a:spLocks noGrp="1"/>
          </p:cNvSpPr>
          <p:nvPr>
            <p:ph type="body" idx="1"/>
          </p:nvPr>
        </p:nvSpPr>
        <p:spPr>
          <a:xfrm>
            <a:off x="936700" y="2536850"/>
            <a:ext cx="4575000" cy="13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es-ES"/>
              <a:t>Gestión de personas II</a:t>
            </a:r>
            <a:endParaRPr/>
          </a:p>
        </p:txBody>
      </p:sp>
      <p:sp>
        <p:nvSpPr>
          <p:cNvPr id="176" name="Google Shape;176;p1"/>
          <p:cNvSpPr/>
          <p:nvPr/>
        </p:nvSpPr>
        <p:spPr>
          <a:xfrm>
            <a:off x="735724" y="5770763"/>
            <a:ext cx="6094262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s-ES" sz="17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Impulsando el desarrollo del Talento en las organizaciones- 2023</a:t>
            </a:r>
            <a:endParaRPr sz="17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77" name="Google Shape;177;p1" descr="Imagen que contiene Texto&#10;&#10;Descripción generada automá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5268" y="69057"/>
            <a:ext cx="2176732" cy="6820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2429ffd3692_0_18"/>
          <p:cNvSpPr txBox="1">
            <a:spLocks noGrp="1"/>
          </p:cNvSpPr>
          <p:nvPr>
            <p:ph type="title"/>
          </p:nvPr>
        </p:nvSpPr>
        <p:spPr>
          <a:xfrm>
            <a:off x="241433" y="145475"/>
            <a:ext cx="11756100" cy="4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457200" lvl="0" indent="-4000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s-ES"/>
              <a:t>CONTEXTO</a:t>
            </a:r>
            <a:endParaRPr/>
          </a:p>
        </p:txBody>
      </p:sp>
      <p:pic>
        <p:nvPicPr>
          <p:cNvPr id="253" name="Google Shape;253;g2429ffd3692_0_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7050" y="1332125"/>
            <a:ext cx="4536924" cy="1998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g2429ffd3692_0_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06531" y="4013132"/>
            <a:ext cx="4502025" cy="181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g2429ffd3692_0_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76049" y="983637"/>
            <a:ext cx="3273350" cy="2644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2429ffd3692_0_44"/>
          <p:cNvSpPr txBox="1">
            <a:spLocks noGrp="1"/>
          </p:cNvSpPr>
          <p:nvPr>
            <p:ph type="title"/>
          </p:nvPr>
        </p:nvSpPr>
        <p:spPr>
          <a:xfrm>
            <a:off x="241433" y="145475"/>
            <a:ext cx="11756100" cy="4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457200" lvl="0" indent="-4000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s-ES"/>
              <a:t>CONTEXTO</a:t>
            </a:r>
            <a:endParaRPr/>
          </a:p>
        </p:txBody>
      </p:sp>
      <p:sp>
        <p:nvSpPr>
          <p:cNvPr id="262" name="Google Shape;262;g2429ffd3692_0_44"/>
          <p:cNvSpPr txBox="1">
            <a:spLocks noGrp="1"/>
          </p:cNvSpPr>
          <p:nvPr>
            <p:ph type="body" idx="1"/>
          </p:nvPr>
        </p:nvSpPr>
        <p:spPr>
          <a:xfrm>
            <a:off x="401846" y="1484797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s-ES" sz="4800">
                <a:solidFill>
                  <a:srgbClr val="15363F"/>
                </a:solidFill>
                <a:highlight>
                  <a:schemeClr val="lt1"/>
                </a:highlight>
                <a:latin typeface="Proxima Nova"/>
                <a:ea typeface="Proxima Nova"/>
                <a:cs typeface="Proxima Nova"/>
                <a:sym typeface="Proxima Nova"/>
              </a:rPr>
              <a:t>“ En España, la </a:t>
            </a:r>
            <a:r>
              <a:rPr lang="es-ES" sz="4800">
                <a:solidFill>
                  <a:srgbClr val="007AE6"/>
                </a:solidFill>
                <a:highlight>
                  <a:schemeClr val="lt1"/>
                </a:highlight>
                <a:uFill>
                  <a:noFill/>
                </a:uFill>
                <a:latin typeface="Proxima Nova"/>
                <a:ea typeface="Proxima Nova"/>
                <a:cs typeface="Proxima Nova"/>
                <a:sym typeface="Proxima Nov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Guía Hays del Mercado Laboral 2022</a:t>
            </a:r>
            <a:r>
              <a:rPr lang="es-ES" sz="4800">
                <a:solidFill>
                  <a:srgbClr val="15363F"/>
                </a:solidFill>
                <a:highlight>
                  <a:schemeClr val="lt1"/>
                </a:highlight>
                <a:latin typeface="Proxima Nova"/>
                <a:ea typeface="Proxima Nova"/>
                <a:cs typeface="Proxima Nova"/>
                <a:sym typeface="Proxima Nova"/>
              </a:rPr>
              <a:t> señala que el 77% de los Españoles cambiarían de empleo si pudieran, y el 68% de ellos confiesa que está buscando otro trabajo de forma activa”</a:t>
            </a:r>
            <a:endParaRPr/>
          </a:p>
        </p:txBody>
      </p:sp>
      <p:sp>
        <p:nvSpPr>
          <p:cNvPr id="263" name="Google Shape;263;g2429ffd3692_0_44"/>
          <p:cNvSpPr txBox="1">
            <a:spLocks noGrp="1"/>
          </p:cNvSpPr>
          <p:nvPr>
            <p:ph type="body" idx="2"/>
          </p:nvPr>
        </p:nvSpPr>
        <p:spPr>
          <a:xfrm>
            <a:off x="5734258" y="1484797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pic>
        <p:nvPicPr>
          <p:cNvPr id="264" name="Google Shape;264;g2429ffd3692_0_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71225" y="1621975"/>
            <a:ext cx="4985576" cy="3321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2429ffd3692_0_51"/>
          <p:cNvSpPr txBox="1">
            <a:spLocks noGrp="1"/>
          </p:cNvSpPr>
          <p:nvPr>
            <p:ph type="title"/>
          </p:nvPr>
        </p:nvSpPr>
        <p:spPr>
          <a:xfrm>
            <a:off x="241433" y="145475"/>
            <a:ext cx="11756100" cy="4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457200" lvl="0" indent="-4000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s-ES"/>
              <a:t>CONTEXTO</a:t>
            </a:r>
            <a:endParaRPr/>
          </a:p>
        </p:txBody>
      </p:sp>
      <p:pic>
        <p:nvPicPr>
          <p:cNvPr id="271" name="Google Shape;271;g2429ffd3692_0_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56750" y="1019897"/>
            <a:ext cx="5681426" cy="333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g2429ffd3692_0_51"/>
          <p:cNvPicPr preferRelativeResize="0"/>
          <p:nvPr/>
        </p:nvPicPr>
        <p:blipFill rotWithShape="1">
          <a:blip r:embed="rId4">
            <a:alphaModFix/>
          </a:blip>
          <a:srcRect b="67304"/>
          <a:stretch/>
        </p:blipFill>
        <p:spPr>
          <a:xfrm>
            <a:off x="2064725" y="4771475"/>
            <a:ext cx="6865476" cy="1457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2429ffd3692_0_189"/>
          <p:cNvSpPr txBox="1">
            <a:spLocks noGrp="1"/>
          </p:cNvSpPr>
          <p:nvPr>
            <p:ph type="title"/>
          </p:nvPr>
        </p:nvSpPr>
        <p:spPr>
          <a:xfrm>
            <a:off x="241433" y="145475"/>
            <a:ext cx="11756100" cy="4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s-ES"/>
              <a:t>Y AHORA QUÉ?</a:t>
            </a:r>
            <a:endParaRPr/>
          </a:p>
        </p:txBody>
      </p:sp>
      <p:pic>
        <p:nvPicPr>
          <p:cNvPr id="279" name="Google Shape;279;g2429ffd3692_0_18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01300" y="1586700"/>
            <a:ext cx="6698825" cy="3158025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g2429ffd3692_0_189"/>
          <p:cNvSpPr txBox="1"/>
          <p:nvPr/>
        </p:nvSpPr>
        <p:spPr>
          <a:xfrm>
            <a:off x="733900" y="4915300"/>
            <a:ext cx="10268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s-ES" sz="1300" b="1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UNA DE LAS CLAVES ES VOLVER A LOS ORÍGENES, RESCATAR NUESTRO PROPÓSITO Y VALORES PARA CONECTAR A TODAS LAS PERSONAS CON ELLO</a:t>
            </a:r>
            <a:endParaRPr sz="1300" b="1" i="1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2429ffd3692_0_32"/>
          <p:cNvSpPr txBox="1">
            <a:spLocks noGrp="1"/>
          </p:cNvSpPr>
          <p:nvPr>
            <p:ph type="title"/>
          </p:nvPr>
        </p:nvSpPr>
        <p:spPr>
          <a:xfrm>
            <a:off x="241433" y="145475"/>
            <a:ext cx="11756100" cy="4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s-ES"/>
              <a:t>¿QUÉ ENTENDEMOS POR EXPERIENCIA DE EMPLEAD@?</a:t>
            </a:r>
            <a:endParaRPr/>
          </a:p>
        </p:txBody>
      </p:sp>
      <p:pic>
        <p:nvPicPr>
          <p:cNvPr id="287" name="Google Shape;287;g2429ffd3692_0_32"/>
          <p:cNvPicPr preferRelativeResize="0"/>
          <p:nvPr/>
        </p:nvPicPr>
        <p:blipFill rotWithShape="1">
          <a:blip r:embed="rId3">
            <a:alphaModFix/>
          </a:blip>
          <a:srcRect l="9712" t="10602" r="36922" b="10908"/>
          <a:stretch/>
        </p:blipFill>
        <p:spPr>
          <a:xfrm>
            <a:off x="458703" y="2349133"/>
            <a:ext cx="3058123" cy="2951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g2429ffd3692_0_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62657" y="893676"/>
            <a:ext cx="3840482" cy="2778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g2429ffd3692_0_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16602" y="3721044"/>
            <a:ext cx="5706396" cy="23001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2429ffd3692_0_390"/>
          <p:cNvSpPr txBox="1">
            <a:spLocks noGrp="1"/>
          </p:cNvSpPr>
          <p:nvPr>
            <p:ph type="title"/>
          </p:nvPr>
        </p:nvSpPr>
        <p:spPr>
          <a:xfrm>
            <a:off x="241433" y="145475"/>
            <a:ext cx="11756100" cy="4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s-ES"/>
              <a:t>¿Qué entendemos como Experiencia del emplead@?</a:t>
            </a:r>
            <a:endParaRPr/>
          </a:p>
        </p:txBody>
      </p:sp>
      <p:sp>
        <p:nvSpPr>
          <p:cNvPr id="296" name="Google Shape;296;g2429ffd3692_0_390"/>
          <p:cNvSpPr txBox="1">
            <a:spLocks noGrp="1"/>
          </p:cNvSpPr>
          <p:nvPr>
            <p:ph type="body" idx="1"/>
          </p:nvPr>
        </p:nvSpPr>
        <p:spPr>
          <a:xfrm>
            <a:off x="3152471" y="4527997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rPr lang="es-ES" sz="600"/>
              <a:t>https://jamboard.google.com/d/1xIYea5BXAwjXMI4RWq4VIMr1CFtHoidsB-ggl6arzr0/viewer?f=1</a:t>
            </a:r>
            <a:endParaRPr sz="600"/>
          </a:p>
        </p:txBody>
      </p:sp>
      <p:pic>
        <p:nvPicPr>
          <p:cNvPr id="297" name="Google Shape;297;g2429ffd3692_0_39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94849" y="1436000"/>
            <a:ext cx="6021150" cy="301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2429ffd3692_0_201"/>
          <p:cNvSpPr txBox="1">
            <a:spLocks noGrp="1"/>
          </p:cNvSpPr>
          <p:nvPr>
            <p:ph type="title"/>
          </p:nvPr>
        </p:nvSpPr>
        <p:spPr>
          <a:xfrm>
            <a:off x="241433" y="145475"/>
            <a:ext cx="11756100" cy="4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s-ES"/>
              <a:t>DEFINICIÓN DE EX</a:t>
            </a:r>
            <a:endParaRPr/>
          </a:p>
        </p:txBody>
      </p:sp>
      <p:sp>
        <p:nvSpPr>
          <p:cNvPr id="304" name="Google Shape;304;g2429ffd3692_0_201"/>
          <p:cNvSpPr txBox="1">
            <a:spLocks noGrp="1"/>
          </p:cNvSpPr>
          <p:nvPr>
            <p:ph type="body" idx="1"/>
          </p:nvPr>
        </p:nvSpPr>
        <p:spPr>
          <a:xfrm>
            <a:off x="759550" y="1700650"/>
            <a:ext cx="101934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s-ES" sz="2200">
                <a:latin typeface="Proxima Nova"/>
                <a:ea typeface="Proxima Nova"/>
                <a:cs typeface="Proxima Nova"/>
                <a:sym typeface="Proxima Nova"/>
              </a:rPr>
              <a:t>La experiencia del emplead@, o EX, es todo lo que experimenta un emplead@ al interactuar con la organización, desde los servicios que se le ofrecen, la relación con la cultura y el liderazgo, pasando por la experiencia con el entorno laboral digital y físico… e impacta a tod@s: emplead@s en activo, managers, candidat@s e incluso ex-emplead@s...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429ffd3692_0_208"/>
          <p:cNvSpPr txBox="1">
            <a:spLocks noGrp="1"/>
          </p:cNvSpPr>
          <p:nvPr>
            <p:ph type="title"/>
          </p:nvPr>
        </p:nvSpPr>
        <p:spPr>
          <a:xfrm>
            <a:off x="241433" y="145475"/>
            <a:ext cx="11756100" cy="4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s-ES"/>
              <a:t>¿CÓMO SE DISEÑA LA EX?</a:t>
            </a:r>
            <a:endParaRPr/>
          </a:p>
        </p:txBody>
      </p:sp>
      <p:sp>
        <p:nvSpPr>
          <p:cNvPr id="311" name="Google Shape;311;g2429ffd3692_0_208"/>
          <p:cNvSpPr txBox="1">
            <a:spLocks noGrp="1"/>
          </p:cNvSpPr>
          <p:nvPr>
            <p:ph type="body" idx="2"/>
          </p:nvPr>
        </p:nvSpPr>
        <p:spPr>
          <a:xfrm>
            <a:off x="5734258" y="1484797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8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408">
                <a:latin typeface="Proxima Nova"/>
                <a:ea typeface="Proxima Nova"/>
                <a:cs typeface="Proxima Nova"/>
                <a:sym typeface="Proxima Nova"/>
              </a:rPr>
              <a:t>Cada emplead@ que forma parte de la organización vive su</a:t>
            </a:r>
            <a:endParaRPr sz="1408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408">
                <a:latin typeface="Proxima Nova"/>
                <a:ea typeface="Proxima Nova"/>
                <a:cs typeface="Proxima Nova"/>
                <a:sym typeface="Proxima Nova"/>
              </a:rPr>
              <a:t>experiencia laboral como un viaje, desde el momento en que</a:t>
            </a:r>
            <a:endParaRPr sz="1408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408">
                <a:latin typeface="Proxima Nova"/>
                <a:ea typeface="Proxima Nova"/>
                <a:cs typeface="Proxima Nova"/>
                <a:sym typeface="Proxima Nova"/>
              </a:rPr>
              <a:t>descubre hasta el momento en que se va de ella.</a:t>
            </a:r>
            <a:endParaRPr sz="1408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8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408">
                <a:latin typeface="Proxima Nova"/>
                <a:ea typeface="Proxima Nova"/>
                <a:cs typeface="Proxima Nova"/>
                <a:sym typeface="Proxima Nova"/>
              </a:rPr>
              <a:t>Este viaje se puede plasmar gráficamente, mapeando así la</a:t>
            </a:r>
            <a:endParaRPr sz="1408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408">
                <a:latin typeface="Proxima Nova"/>
                <a:ea typeface="Proxima Nova"/>
                <a:cs typeface="Proxima Nova"/>
                <a:sym typeface="Proxima Nova"/>
              </a:rPr>
              <a:t>experiencia de emplead@ dentro de la organización, a partir de</a:t>
            </a:r>
            <a:endParaRPr sz="1408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408">
                <a:latin typeface="Proxima Nova"/>
                <a:ea typeface="Proxima Nova"/>
                <a:cs typeface="Proxima Nova"/>
                <a:sym typeface="Proxima Nova"/>
              </a:rPr>
              <a:t>los momentos clave de su vivencia. La posterior valoración</a:t>
            </a:r>
            <a:endParaRPr sz="1408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408">
                <a:latin typeface="Proxima Nova"/>
                <a:ea typeface="Proxima Nova"/>
                <a:cs typeface="Proxima Nova"/>
                <a:sym typeface="Proxima Nova"/>
              </a:rPr>
              <a:t>de cada uno de estos hitos nos dará una foto</a:t>
            </a:r>
            <a:endParaRPr sz="1408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408">
                <a:latin typeface="Proxima Nova"/>
                <a:ea typeface="Proxima Nova"/>
                <a:cs typeface="Proxima Nova"/>
                <a:sym typeface="Proxima Nova"/>
              </a:rPr>
              <a:t>de la Experiencia de Empleado (EX) actual, así como una</a:t>
            </a:r>
            <a:endParaRPr sz="1408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408">
                <a:latin typeface="Proxima Nova"/>
                <a:ea typeface="Proxima Nova"/>
                <a:cs typeface="Proxima Nova"/>
                <a:sym typeface="Proxima Nova"/>
              </a:rPr>
              <a:t>base sólida sobre la que trabajar.</a:t>
            </a:r>
            <a:endParaRPr sz="2108"/>
          </a:p>
        </p:txBody>
      </p:sp>
      <p:pic>
        <p:nvPicPr>
          <p:cNvPr id="312" name="Google Shape;312;g2429ffd3692_0_20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0188" y="1805037"/>
            <a:ext cx="4988877" cy="2723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"/>
          <p:cNvSpPr txBox="1">
            <a:spLocks noGrp="1"/>
          </p:cNvSpPr>
          <p:nvPr>
            <p:ph type="title"/>
          </p:nvPr>
        </p:nvSpPr>
        <p:spPr>
          <a:xfrm>
            <a:off x="241433" y="145475"/>
            <a:ext cx="11756019" cy="453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None/>
            </a:pPr>
            <a:r>
              <a:rPr lang="es-ES"/>
              <a:t>El viaje de la experiencia del Empleado</a:t>
            </a:r>
            <a:endParaRPr/>
          </a:p>
        </p:txBody>
      </p:sp>
      <p:pic>
        <p:nvPicPr>
          <p:cNvPr id="318" name="Google Shape;318;p3" descr="Imagen que contiene Text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15268" y="69057"/>
            <a:ext cx="2176732" cy="682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3925" y="1026050"/>
            <a:ext cx="8972677" cy="4898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2429ffd3692_0_217"/>
          <p:cNvSpPr txBox="1">
            <a:spLocks noGrp="1"/>
          </p:cNvSpPr>
          <p:nvPr>
            <p:ph type="title"/>
          </p:nvPr>
        </p:nvSpPr>
        <p:spPr>
          <a:xfrm>
            <a:off x="241433" y="145475"/>
            <a:ext cx="11756100" cy="4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s-ES"/>
              <a:t>El viaje de la Experiencia del Emplead@</a:t>
            </a:r>
            <a:endParaRPr/>
          </a:p>
        </p:txBody>
      </p:sp>
      <p:pic>
        <p:nvPicPr>
          <p:cNvPr id="326" name="Google Shape;326;g2429ffd3692_0_2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29248" y="1218038"/>
            <a:ext cx="3481500" cy="4421927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g2429ffd3692_0_217"/>
          <p:cNvSpPr txBox="1"/>
          <p:nvPr/>
        </p:nvSpPr>
        <p:spPr>
          <a:xfrm>
            <a:off x="3194650" y="5791075"/>
            <a:ext cx="4076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ES"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https://jamboard.google.com/d/1xIYea5BXAwjXMI4RWq4VIMr1CFtHoidsB-ggl6arzr0/viewer?f=2</a:t>
            </a:r>
            <a:endParaRPr sz="11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0F0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1e2997e4ff3_0_325"/>
          <p:cNvSpPr txBox="1">
            <a:spLocks noGrp="1"/>
          </p:cNvSpPr>
          <p:nvPr>
            <p:ph type="body" idx="1"/>
          </p:nvPr>
        </p:nvSpPr>
        <p:spPr>
          <a:xfrm>
            <a:off x="100625" y="1936313"/>
            <a:ext cx="10631400" cy="13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s-ES" sz="17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Fundadora de Nauttes, </a:t>
            </a:r>
            <a:endParaRPr sz="17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s-ES" sz="17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Consultora de Transformación de Cuturas Organizativas</a:t>
            </a:r>
            <a:endParaRPr sz="17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s-ES" sz="17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a través de las Personas. Coach de Directiv@s en proceso</a:t>
            </a:r>
            <a:endParaRPr sz="17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s-ES" sz="17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de cambio. </a:t>
            </a:r>
            <a:endParaRPr sz="17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84" name="Google Shape;184;g1e2997e4ff3_0_325"/>
          <p:cNvPicPr preferRelativeResize="0"/>
          <p:nvPr/>
        </p:nvPicPr>
        <p:blipFill rotWithShape="1">
          <a:blip r:embed="rId3">
            <a:alphaModFix/>
          </a:blip>
          <a:srcRect l="2096" t="51207" r="46134" b="7358"/>
          <a:stretch/>
        </p:blipFill>
        <p:spPr>
          <a:xfrm>
            <a:off x="0" y="3610788"/>
            <a:ext cx="7212949" cy="3247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g1e2997e4ff3_0_325"/>
          <p:cNvPicPr preferRelativeResize="0"/>
          <p:nvPr/>
        </p:nvPicPr>
        <p:blipFill rotWithShape="1">
          <a:blip r:embed="rId3">
            <a:alphaModFix/>
          </a:blip>
          <a:srcRect l="55387" t="2715" r="10286" b="7355"/>
          <a:stretch/>
        </p:blipFill>
        <p:spPr>
          <a:xfrm>
            <a:off x="7309350" y="0"/>
            <a:ext cx="4782352" cy="7047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g1e2997e4ff3_0_3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4500" y="1062238"/>
            <a:ext cx="2520228" cy="543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g1e2997e4ff3_0_325" descr="Image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84688" y="456438"/>
            <a:ext cx="1515426" cy="1479876"/>
          </a:xfrm>
          <a:prstGeom prst="rect">
            <a:avLst/>
          </a:prstGeom>
          <a:noFill/>
          <a:ln w="25400" cap="flat" cmpd="sng">
            <a:solidFill>
              <a:srgbClr val="F3F7F5"/>
            </a:solidFill>
            <a:prstDash val="solid"/>
            <a:miter lim="400000"/>
            <a:headEnd type="none" w="sm" len="sm"/>
            <a:tailEnd type="none" w="sm" len="sm"/>
          </a:ln>
          <a:effectLst>
            <a:outerShdw blurRad="50800" dist="25400" dir="3600000" rotWithShape="0">
              <a:srgbClr val="000000">
                <a:alpha val="69019"/>
              </a:srgb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2429ffd3692_0_224"/>
          <p:cNvSpPr txBox="1">
            <a:spLocks noGrp="1"/>
          </p:cNvSpPr>
          <p:nvPr>
            <p:ph type="title"/>
          </p:nvPr>
        </p:nvSpPr>
        <p:spPr>
          <a:xfrm>
            <a:off x="241433" y="145475"/>
            <a:ext cx="11756100" cy="4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s-ES"/>
              <a:t>El viaje de la Experiencia del Emplead@</a:t>
            </a:r>
            <a:endParaRPr/>
          </a:p>
        </p:txBody>
      </p:sp>
      <p:pic>
        <p:nvPicPr>
          <p:cNvPr id="334" name="Google Shape;334;g2429ffd3692_0_2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58098" y="1393800"/>
            <a:ext cx="4440451" cy="4195526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g2429ffd3692_0_224"/>
          <p:cNvSpPr txBox="1"/>
          <p:nvPr/>
        </p:nvSpPr>
        <p:spPr>
          <a:xfrm>
            <a:off x="3268650" y="5834225"/>
            <a:ext cx="3552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ES"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https://jamboard.google.com/d/1xIYea5BXAwjXMI4RWq4VIMr1CFtHoidsB-ggl6arzr0/viewer?f=2</a:t>
            </a:r>
            <a:endParaRPr sz="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2429ffd3692_0_231"/>
          <p:cNvSpPr txBox="1">
            <a:spLocks noGrp="1"/>
          </p:cNvSpPr>
          <p:nvPr>
            <p:ph type="title"/>
          </p:nvPr>
        </p:nvSpPr>
        <p:spPr>
          <a:xfrm>
            <a:off x="241433" y="145475"/>
            <a:ext cx="11756100" cy="4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s-ES"/>
              <a:t>JOURNEY MAP</a:t>
            </a:r>
            <a:endParaRPr/>
          </a:p>
        </p:txBody>
      </p:sp>
      <p:pic>
        <p:nvPicPr>
          <p:cNvPr id="342" name="Google Shape;342;g2429ffd3692_0_2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14500" y="1173152"/>
            <a:ext cx="7730099" cy="46161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3" name="Google Shape;343;g2429ffd3692_0_231"/>
          <p:cNvCxnSpPr>
            <a:stCxn id="342" idx="1"/>
          </p:cNvCxnSpPr>
          <p:nvPr/>
        </p:nvCxnSpPr>
        <p:spPr>
          <a:xfrm>
            <a:off x="1714500" y="3481227"/>
            <a:ext cx="7730100" cy="0"/>
          </a:xfrm>
          <a:prstGeom prst="straightConnector1">
            <a:avLst/>
          </a:prstGeom>
          <a:noFill/>
          <a:ln w="19050" cap="flat" cmpd="sng">
            <a:solidFill>
              <a:srgbClr val="289B38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44" name="Google Shape;344;g2429ffd3692_0_231"/>
          <p:cNvSpPr/>
          <p:nvPr/>
        </p:nvSpPr>
        <p:spPr>
          <a:xfrm>
            <a:off x="1048425" y="2183200"/>
            <a:ext cx="283800" cy="216000"/>
          </a:xfrm>
          <a:prstGeom prst="heart">
            <a:avLst/>
          </a:prstGeom>
          <a:solidFill>
            <a:srgbClr val="289B38">
              <a:alpha val="84705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g2429ffd3692_0_231"/>
          <p:cNvSpPr/>
          <p:nvPr/>
        </p:nvSpPr>
        <p:spPr>
          <a:xfrm>
            <a:off x="1054600" y="4261575"/>
            <a:ext cx="363900" cy="400800"/>
          </a:xfrm>
          <a:prstGeom prst="mathMultiply">
            <a:avLst>
              <a:gd name="adj1" fmla="val 23520"/>
            </a:avLst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2429ffd3692_0_238"/>
          <p:cNvSpPr txBox="1">
            <a:spLocks noGrp="1"/>
          </p:cNvSpPr>
          <p:nvPr>
            <p:ph type="title"/>
          </p:nvPr>
        </p:nvSpPr>
        <p:spPr>
          <a:xfrm>
            <a:off x="241433" y="145475"/>
            <a:ext cx="11756100" cy="4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s-ES"/>
              <a:t>JOURNEY MAP</a:t>
            </a:r>
            <a:endParaRPr/>
          </a:p>
        </p:txBody>
      </p:sp>
      <p:pic>
        <p:nvPicPr>
          <p:cNvPr id="352" name="Google Shape;352;g2429ffd3692_0_2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8075" y="1201090"/>
            <a:ext cx="8645827" cy="4618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2429ffd3692_0_403"/>
          <p:cNvSpPr txBox="1">
            <a:spLocks noGrp="1"/>
          </p:cNvSpPr>
          <p:nvPr>
            <p:ph type="title"/>
          </p:nvPr>
        </p:nvSpPr>
        <p:spPr>
          <a:xfrm>
            <a:off x="241433" y="145475"/>
            <a:ext cx="11756100" cy="4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s-ES"/>
              <a:t>¿QUÉ NOS LLEVAMOS HASTA AQUÍ?</a:t>
            </a:r>
            <a:endParaRPr/>
          </a:p>
        </p:txBody>
      </p:sp>
      <p:sp>
        <p:nvSpPr>
          <p:cNvPr id="359" name="Google Shape;359;g2429ffd3692_0_403"/>
          <p:cNvSpPr txBox="1">
            <a:spLocks noGrp="1"/>
          </p:cNvSpPr>
          <p:nvPr>
            <p:ph type="body" idx="1"/>
          </p:nvPr>
        </p:nvSpPr>
        <p:spPr>
          <a:xfrm>
            <a:off x="401846" y="1484796"/>
            <a:ext cx="11426700" cy="42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endParaRPr/>
          </a:p>
        </p:txBody>
      </p:sp>
      <p:pic>
        <p:nvPicPr>
          <p:cNvPr id="360" name="Google Shape;360;g2429ffd3692_0_40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09452" y="1547975"/>
            <a:ext cx="5978375" cy="336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4"/>
          <p:cNvSpPr txBox="1">
            <a:spLocks noGrp="1"/>
          </p:cNvSpPr>
          <p:nvPr>
            <p:ph type="title"/>
          </p:nvPr>
        </p:nvSpPr>
        <p:spPr>
          <a:xfrm>
            <a:off x="241433" y="145475"/>
            <a:ext cx="11756019" cy="453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None/>
            </a:pPr>
            <a:r>
              <a:rPr lang="es-ES"/>
              <a:t>Para llevar a nuestras organizaciones</a:t>
            </a:r>
            <a:endParaRPr/>
          </a:p>
        </p:txBody>
      </p:sp>
      <p:sp>
        <p:nvSpPr>
          <p:cNvPr id="366" name="Google Shape;366;p4"/>
          <p:cNvSpPr txBox="1">
            <a:spLocks noGrp="1"/>
          </p:cNvSpPr>
          <p:nvPr>
            <p:ph type="body" idx="1"/>
          </p:nvPr>
        </p:nvSpPr>
        <p:spPr>
          <a:xfrm>
            <a:off x="401850" y="1484800"/>
            <a:ext cx="55557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2543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25"/>
              <a:buAutoNum type="arabicPeriod"/>
            </a:pPr>
            <a:r>
              <a:rPr lang="es-ES" sz="1525"/>
              <a:t>Diseña un mapa de ruta de tu organización (específica las fases que quieres añadir)</a:t>
            </a:r>
            <a:endParaRPr sz="1525"/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1525"/>
          </a:p>
          <a:p>
            <a:pPr marL="457200" lvl="0" indent="-32543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25"/>
              <a:buAutoNum type="arabicPeriod"/>
            </a:pPr>
            <a:r>
              <a:rPr lang="es-ES" sz="1525"/>
              <a:t>Reúne a un pequeño grupo clave al menos una hora y media</a:t>
            </a:r>
            <a:endParaRPr sz="1525"/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1525"/>
          </a:p>
          <a:p>
            <a:pPr marL="457200" lvl="0" indent="-32543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25"/>
              <a:buAutoNum type="arabicPeriod"/>
            </a:pPr>
            <a:r>
              <a:rPr lang="es-ES" sz="1525"/>
              <a:t>Señalar aspectos positivos y mejoras de cada una de las fases</a:t>
            </a:r>
            <a:endParaRPr sz="1525"/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1525"/>
          </a:p>
          <a:p>
            <a:pPr marL="457200" lvl="0" indent="-32543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25"/>
              <a:buAutoNum type="arabicPeriod"/>
            </a:pPr>
            <a:r>
              <a:rPr lang="es-ES" sz="1525"/>
              <a:t>Priorizar aquellos aspectos donde podéis poner el foco y que impacte en la organización y las personas</a:t>
            </a:r>
            <a:endParaRPr sz="1525"/>
          </a:p>
        </p:txBody>
      </p:sp>
      <p:pic>
        <p:nvPicPr>
          <p:cNvPr id="367" name="Google Shape;367;p4" descr="Imagen que contiene Text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15268" y="69057"/>
            <a:ext cx="2176732" cy="6820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429ffd3692_0_0"/>
          <p:cNvSpPr txBox="1">
            <a:spLocks noGrp="1"/>
          </p:cNvSpPr>
          <p:nvPr>
            <p:ph type="title"/>
          </p:nvPr>
        </p:nvSpPr>
        <p:spPr>
          <a:xfrm>
            <a:off x="241433" y="145475"/>
            <a:ext cx="11756100" cy="4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s-ES"/>
              <a:t>Expectativas del itinerario</a:t>
            </a:r>
            <a:endParaRPr/>
          </a:p>
        </p:txBody>
      </p:sp>
      <p:pic>
        <p:nvPicPr>
          <p:cNvPr id="194" name="Google Shape;194;g2429ffd3692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25200" y="1359448"/>
            <a:ext cx="6212500" cy="4139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1e2997e4ff3_0_522"/>
          <p:cNvSpPr txBox="1">
            <a:spLocks noGrp="1"/>
          </p:cNvSpPr>
          <p:nvPr>
            <p:ph type="title"/>
          </p:nvPr>
        </p:nvSpPr>
        <p:spPr>
          <a:xfrm>
            <a:off x="241433" y="145475"/>
            <a:ext cx="11756100" cy="4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F8F7"/>
              </a:buClr>
              <a:buSzPct val="181818"/>
              <a:buFont typeface="Arial"/>
              <a:buNone/>
            </a:pPr>
            <a:r>
              <a:rPr lang="es-ES" sz="3300" b="0">
                <a:latin typeface="Proxima Nova Semibold"/>
                <a:ea typeface="Proxima Nova Semibold"/>
                <a:cs typeface="Proxima Nova Semibold"/>
                <a:sym typeface="Proxima Nova Semibold"/>
              </a:rPr>
              <a:t>Itinerario formativo: Gestión de Personas II</a:t>
            </a:r>
            <a:endParaRPr/>
          </a:p>
        </p:txBody>
      </p:sp>
      <p:sp>
        <p:nvSpPr>
          <p:cNvPr id="201" name="Google Shape;201;g1e2997e4ff3_0_522"/>
          <p:cNvSpPr txBox="1">
            <a:spLocks noGrp="1"/>
          </p:cNvSpPr>
          <p:nvPr>
            <p:ph type="body" idx="1"/>
          </p:nvPr>
        </p:nvSpPr>
        <p:spPr>
          <a:xfrm>
            <a:off x="401846" y="1484797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BF8F7"/>
              </a:buClr>
              <a:buSzPts val="1700"/>
              <a:buFont typeface="Arial"/>
              <a:buNone/>
            </a:pPr>
            <a:r>
              <a:rPr lang="es-ES" sz="1700">
                <a:latin typeface="Arial"/>
                <a:ea typeface="Arial"/>
                <a:cs typeface="Arial"/>
                <a:sym typeface="Arial"/>
              </a:rPr>
              <a:t>Vamos a recorrer el </a:t>
            </a:r>
            <a:r>
              <a:rPr lang="es-ES" sz="1700" b="1">
                <a:latin typeface="Arial"/>
                <a:ea typeface="Arial"/>
                <a:cs typeface="Arial"/>
                <a:sym typeface="Arial"/>
              </a:rPr>
              <a:t>proceso de desarrollo de personas</a:t>
            </a:r>
            <a:r>
              <a:rPr lang="es-ES" sz="1700">
                <a:latin typeface="Arial"/>
                <a:ea typeface="Arial"/>
                <a:cs typeface="Arial"/>
                <a:sym typeface="Arial"/>
              </a:rPr>
              <a:t> desde los distintos aspectos de la </a:t>
            </a:r>
            <a:r>
              <a:rPr lang="es-ES" sz="1700" b="1">
                <a:latin typeface="Arial"/>
                <a:ea typeface="Arial"/>
                <a:cs typeface="Arial"/>
                <a:sym typeface="Arial"/>
              </a:rPr>
              <a:t>Experiencia del Emplead@</a:t>
            </a:r>
            <a:r>
              <a:rPr lang="es-ES" sz="1700">
                <a:latin typeface="Arial"/>
                <a:ea typeface="Arial"/>
                <a:cs typeface="Arial"/>
                <a:sym typeface="Arial"/>
              </a:rPr>
              <a:t> y poniendo foco en la parte de Desarrollo de Talento donde se profundizará en aspectos claves como </a:t>
            </a:r>
            <a:r>
              <a:rPr lang="es-ES" sz="1700" b="1">
                <a:latin typeface="Arial"/>
                <a:ea typeface="Arial"/>
                <a:cs typeface="Arial"/>
                <a:sym typeface="Arial"/>
              </a:rPr>
              <a:t>liderazgo, feedback, comunicación y nuevos modelos de gestión del talento</a:t>
            </a:r>
            <a:r>
              <a:rPr lang="es-ES" sz="1700">
                <a:latin typeface="Arial"/>
                <a:ea typeface="Arial"/>
                <a:cs typeface="Arial"/>
                <a:sym typeface="Arial"/>
              </a:rPr>
              <a:t> donde la diversidad, la inclusión y generar entornos de confianza serán importantes palancas de cambio.</a:t>
            </a:r>
            <a:endParaRPr/>
          </a:p>
        </p:txBody>
      </p:sp>
      <p:sp>
        <p:nvSpPr>
          <p:cNvPr id="202" name="Google Shape;202;g1e2997e4ff3_0_522"/>
          <p:cNvSpPr txBox="1">
            <a:spLocks noGrp="1"/>
          </p:cNvSpPr>
          <p:nvPr>
            <p:ph type="body" idx="2"/>
          </p:nvPr>
        </p:nvSpPr>
        <p:spPr>
          <a:xfrm>
            <a:off x="5734258" y="1484797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pic>
        <p:nvPicPr>
          <p:cNvPr id="203" name="Google Shape;203;g1e2997e4ff3_0_522" descr="person writing bucket list on book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34250" y="1484800"/>
            <a:ext cx="5340875" cy="355385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g1e2997e4ff3_0_522"/>
          <p:cNvSpPr txBox="1"/>
          <p:nvPr/>
        </p:nvSpPr>
        <p:spPr>
          <a:xfrm>
            <a:off x="7144025" y="17509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uFill>
                <a:noFill/>
              </a:uFill>
              <a:latin typeface="Arial"/>
              <a:ea typeface="Arial"/>
              <a:cs typeface="Arial"/>
              <a:sym typeface="Arial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1e2997e4ff3_0_556"/>
          <p:cNvSpPr txBox="1">
            <a:spLocks noGrp="1"/>
          </p:cNvSpPr>
          <p:nvPr>
            <p:ph type="title"/>
          </p:nvPr>
        </p:nvSpPr>
        <p:spPr>
          <a:xfrm>
            <a:off x="241433" y="145475"/>
            <a:ext cx="11756100" cy="4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1010"/>
              <a:buNone/>
            </a:pPr>
            <a:r>
              <a:rPr lang="es-ES" sz="3300" b="0">
                <a:latin typeface="Proxima Nova Semibold"/>
                <a:ea typeface="Proxima Nova Semibold"/>
                <a:cs typeface="Proxima Nova Semibold"/>
                <a:sym typeface="Proxima Nova Semibold"/>
              </a:rPr>
              <a:t>Itinerario formativo: Gestión de Personas II</a:t>
            </a:r>
            <a:endParaRPr/>
          </a:p>
        </p:txBody>
      </p:sp>
      <p:sp>
        <p:nvSpPr>
          <p:cNvPr id="211" name="Google Shape;211;g1e2997e4ff3_0_556"/>
          <p:cNvSpPr txBox="1">
            <a:spLocks noGrp="1"/>
          </p:cNvSpPr>
          <p:nvPr>
            <p:ph type="body" idx="1"/>
          </p:nvPr>
        </p:nvSpPr>
        <p:spPr>
          <a:xfrm>
            <a:off x="401846" y="1484797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rgbClr val="289B38"/>
              </a:buClr>
              <a:buSzPts val="1800"/>
              <a:buFont typeface="Arial"/>
              <a:buAutoNum type="arabicPeriod"/>
            </a:pPr>
            <a:r>
              <a:rPr lang="es-ES" sz="1800">
                <a:solidFill>
                  <a:srgbClr val="289B38"/>
                </a:solidFill>
                <a:latin typeface="Arial"/>
                <a:ea typeface="Arial"/>
                <a:cs typeface="Arial"/>
                <a:sym typeface="Arial"/>
              </a:rPr>
              <a:t>Experiencia del emplead@ y nuevas formas de trabajar.</a:t>
            </a:r>
            <a:endParaRPr sz="1800">
              <a:solidFill>
                <a:srgbClr val="289B3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1800">
              <a:solidFill>
                <a:srgbClr val="FFD8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s-ES" sz="1400" b="1">
                <a:latin typeface="Proxima Nova"/>
                <a:ea typeface="Proxima Nova"/>
                <a:cs typeface="Proxima Nova"/>
                <a:sym typeface="Proxima Nova"/>
              </a:rPr>
              <a:t>Objetivo: </a:t>
            </a:r>
            <a:r>
              <a:rPr lang="es-ES" sz="1400">
                <a:latin typeface="Proxima Nova"/>
                <a:ea typeface="Proxima Nova"/>
                <a:cs typeface="Proxima Nova"/>
                <a:sym typeface="Proxima Nova"/>
              </a:rPr>
              <a:t>conocer la importancia de la experiencia del empleado para elaborar planes de desarrollo y conseguir que las personas se sientan parte de la organización. </a:t>
            </a:r>
            <a:endParaRPr sz="1400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1400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s-ES" sz="1400">
                <a:latin typeface="Proxima Nova"/>
                <a:ea typeface="Proxima Nova"/>
                <a:cs typeface="Proxima Nova"/>
                <a:sym typeface="Proxima Nova"/>
              </a:rPr>
              <a:t>Se llevarán a cabo dos sesiones para poder profundizar en este tema.</a:t>
            </a:r>
            <a:endParaRPr sz="1800">
              <a:solidFill>
                <a:srgbClr val="FFD8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g1e2997e4ff3_0_556"/>
          <p:cNvSpPr txBox="1">
            <a:spLocks noGrp="1"/>
          </p:cNvSpPr>
          <p:nvPr>
            <p:ph type="body" idx="2"/>
          </p:nvPr>
        </p:nvSpPr>
        <p:spPr>
          <a:xfrm>
            <a:off x="5734258" y="1484797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pic>
        <p:nvPicPr>
          <p:cNvPr id="213" name="Google Shape;213;g1e2997e4ff3_0_5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34250" y="1484812"/>
            <a:ext cx="5350900" cy="3565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1e2997e4ff3_0_533"/>
          <p:cNvSpPr txBox="1">
            <a:spLocks noGrp="1"/>
          </p:cNvSpPr>
          <p:nvPr>
            <p:ph type="title"/>
          </p:nvPr>
        </p:nvSpPr>
        <p:spPr>
          <a:xfrm>
            <a:off x="241433" y="145475"/>
            <a:ext cx="11756100" cy="4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3333"/>
              <a:buFont typeface="Arial"/>
              <a:buNone/>
            </a:pPr>
            <a:r>
              <a:rPr lang="es-ES" sz="3300" b="0">
                <a:latin typeface="Proxima Nova Semibold"/>
                <a:ea typeface="Proxima Nova Semibold"/>
                <a:cs typeface="Proxima Nova Semibold"/>
                <a:sym typeface="Proxima Nova Semibold"/>
              </a:rPr>
              <a:t>Itinerario formativo: Gestión de Personas II</a:t>
            </a:r>
            <a:endParaRPr/>
          </a:p>
        </p:txBody>
      </p:sp>
      <p:sp>
        <p:nvSpPr>
          <p:cNvPr id="220" name="Google Shape;220;g1e2997e4ff3_0_533"/>
          <p:cNvSpPr txBox="1">
            <a:spLocks noGrp="1"/>
          </p:cNvSpPr>
          <p:nvPr>
            <p:ph type="body" idx="1"/>
          </p:nvPr>
        </p:nvSpPr>
        <p:spPr>
          <a:xfrm>
            <a:off x="401846" y="1484797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s-ES" sz="1800">
                <a:solidFill>
                  <a:srgbClr val="289B38"/>
                </a:solidFill>
                <a:latin typeface="Arial"/>
                <a:ea typeface="Arial"/>
                <a:cs typeface="Arial"/>
                <a:sym typeface="Arial"/>
              </a:rPr>
              <a:t>2. Gestión por competencias y planes de carrera.</a:t>
            </a:r>
            <a:endParaRPr sz="1800">
              <a:solidFill>
                <a:srgbClr val="289B3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1800">
              <a:solidFill>
                <a:srgbClr val="FFD8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s-ES" sz="1400" b="1">
                <a:latin typeface="Proxima Nova"/>
                <a:ea typeface="Proxima Nova"/>
                <a:cs typeface="Proxima Nova"/>
                <a:sym typeface="Proxima Nova"/>
              </a:rPr>
              <a:t>Objetivo: </a:t>
            </a:r>
            <a:r>
              <a:rPr lang="es-ES" sz="1400">
                <a:latin typeface="Proxima Nova"/>
                <a:ea typeface="Proxima Nova"/>
                <a:cs typeface="Proxima Nova"/>
                <a:sym typeface="Proxima Nova"/>
              </a:rPr>
              <a:t>Trabajaremos en el modelo de gestión por competencia, descubriendo herramientas y fórmulas que nos permita identificar las competencias necesarias para nuestra organización.</a:t>
            </a:r>
            <a:endParaRPr sz="1400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1400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s-ES" sz="1400">
                <a:latin typeface="Proxima Nova"/>
                <a:ea typeface="Proxima Nova"/>
                <a:cs typeface="Proxima Nova"/>
                <a:sym typeface="Proxima Nova"/>
              </a:rPr>
              <a:t>Del mismo modo en una segunda sesión elaboraremos y conoceremos los modelos de desarrollo de carrera para comenzar con planes de acción útiles para el crecimiento de nuestras personas y equipos..</a:t>
            </a:r>
            <a:endParaRPr sz="1400"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21" name="Google Shape;221;g1e2997e4ff3_0_533"/>
          <p:cNvSpPr txBox="1">
            <a:spLocks noGrp="1"/>
          </p:cNvSpPr>
          <p:nvPr>
            <p:ph type="body" idx="2"/>
          </p:nvPr>
        </p:nvSpPr>
        <p:spPr>
          <a:xfrm>
            <a:off x="5734258" y="1484797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pic>
        <p:nvPicPr>
          <p:cNvPr id="222" name="Google Shape;222;g1e2997e4ff3_0_5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66000" y="1535625"/>
            <a:ext cx="5433674" cy="363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1e2997e4ff3_0_548"/>
          <p:cNvSpPr txBox="1">
            <a:spLocks noGrp="1"/>
          </p:cNvSpPr>
          <p:nvPr>
            <p:ph type="title"/>
          </p:nvPr>
        </p:nvSpPr>
        <p:spPr>
          <a:xfrm>
            <a:off x="241433" y="145475"/>
            <a:ext cx="11756100" cy="4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1010"/>
              <a:buNone/>
            </a:pPr>
            <a:r>
              <a:rPr lang="es-ES" sz="3300" b="0">
                <a:latin typeface="Proxima Nova Semibold"/>
                <a:ea typeface="Proxima Nova Semibold"/>
                <a:cs typeface="Proxima Nova Semibold"/>
                <a:sym typeface="Proxima Nova Semibold"/>
              </a:rPr>
              <a:t>Itinerario formativo: Gestión de Personas II</a:t>
            </a:r>
            <a:endParaRPr/>
          </a:p>
        </p:txBody>
      </p:sp>
      <p:sp>
        <p:nvSpPr>
          <p:cNvPr id="229" name="Google Shape;229;g1e2997e4ff3_0_548"/>
          <p:cNvSpPr txBox="1">
            <a:spLocks noGrp="1"/>
          </p:cNvSpPr>
          <p:nvPr>
            <p:ph type="body" idx="1"/>
          </p:nvPr>
        </p:nvSpPr>
        <p:spPr>
          <a:xfrm>
            <a:off x="401846" y="1484797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s-ES" sz="1800">
                <a:solidFill>
                  <a:srgbClr val="289B38"/>
                </a:solidFill>
                <a:latin typeface="Arial"/>
                <a:ea typeface="Arial"/>
                <a:cs typeface="Arial"/>
                <a:sym typeface="Arial"/>
              </a:rPr>
              <a:t>3. Comunicación y feedback</a:t>
            </a:r>
            <a:endParaRPr sz="1800">
              <a:solidFill>
                <a:srgbClr val="289B3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1800">
              <a:solidFill>
                <a:srgbClr val="FFD8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s-ES" sz="1400" b="1">
                <a:latin typeface="Proxima Nova"/>
                <a:ea typeface="Proxima Nova"/>
                <a:cs typeface="Proxima Nova"/>
                <a:sym typeface="Proxima Nova"/>
              </a:rPr>
              <a:t>Objetivo: </a:t>
            </a:r>
            <a:r>
              <a:rPr lang="es-ES" sz="1400">
                <a:latin typeface="Proxima Nova"/>
                <a:ea typeface="Proxima Nova"/>
                <a:cs typeface="Proxima Nova"/>
                <a:sym typeface="Proxima Nova"/>
              </a:rPr>
              <a:t>trabajaremos en estas dos últimas sesiones sobre la importancia de la comunicación y el feedback a la hora de desarrollar a las personas. </a:t>
            </a:r>
            <a:endParaRPr sz="1400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1400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s-ES" sz="1400">
                <a:latin typeface="Proxima Nova"/>
                <a:ea typeface="Proxima Nova"/>
                <a:cs typeface="Proxima Nova"/>
                <a:sym typeface="Proxima Nova"/>
              </a:rPr>
              <a:t>Descubriremos herramientas que nos van a ayudar a crecer como líderes de personas y trabajaremos el autoconocimiento.</a:t>
            </a:r>
            <a:endParaRPr sz="1400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1400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s-ES" sz="1400">
                <a:latin typeface="Proxima Nova"/>
                <a:ea typeface="Proxima Nova"/>
                <a:cs typeface="Proxima Nova"/>
                <a:sym typeface="Proxima Nova"/>
              </a:rPr>
              <a:t>Indagaremos sobre las distintas técnicas de feedback, sobre los estilos de comunicación y sobre la importancia de los nuevos modelos de liderazgo.</a:t>
            </a:r>
            <a:endParaRPr sz="1800">
              <a:solidFill>
                <a:srgbClr val="FFD8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g1e2997e4ff3_0_548"/>
          <p:cNvSpPr txBox="1">
            <a:spLocks noGrp="1"/>
          </p:cNvSpPr>
          <p:nvPr>
            <p:ph type="body" idx="2"/>
          </p:nvPr>
        </p:nvSpPr>
        <p:spPr>
          <a:xfrm>
            <a:off x="5734258" y="1484797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pic>
        <p:nvPicPr>
          <p:cNvPr id="231" name="Google Shape;231;g1e2997e4ff3_0_5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34250" y="1520525"/>
            <a:ext cx="5315900" cy="361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1e2997e4ff3_0_540"/>
          <p:cNvSpPr txBox="1">
            <a:spLocks noGrp="1"/>
          </p:cNvSpPr>
          <p:nvPr>
            <p:ph type="title"/>
          </p:nvPr>
        </p:nvSpPr>
        <p:spPr>
          <a:xfrm>
            <a:off x="241433" y="145475"/>
            <a:ext cx="11756100" cy="4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s-ES"/>
              <a:t>¿Nos conocemos?</a:t>
            </a:r>
            <a:endParaRPr/>
          </a:p>
        </p:txBody>
      </p:sp>
      <p:sp>
        <p:nvSpPr>
          <p:cNvPr id="238" name="Google Shape;238;g1e2997e4ff3_0_540"/>
          <p:cNvSpPr txBox="1">
            <a:spLocks noGrp="1"/>
          </p:cNvSpPr>
          <p:nvPr>
            <p:ph type="body" idx="1"/>
          </p:nvPr>
        </p:nvSpPr>
        <p:spPr>
          <a:xfrm>
            <a:off x="2171871" y="4858322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rPr lang="es-ES" sz="700"/>
              <a:t>https://jamboard.google.com/d/1xIYea5BXAwjXMI4RWq4VIMr1CFtHoidsB-ggl6arzr0/edit?usp=sharing</a:t>
            </a:r>
            <a:endParaRPr sz="700"/>
          </a:p>
        </p:txBody>
      </p:sp>
      <p:pic>
        <p:nvPicPr>
          <p:cNvPr id="239" name="Google Shape;239;g1e2997e4ff3_0_5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44675" y="544397"/>
            <a:ext cx="2802950" cy="4204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2429ffd3692_0_10"/>
          <p:cNvSpPr txBox="1">
            <a:spLocks noGrp="1"/>
          </p:cNvSpPr>
          <p:nvPr>
            <p:ph type="title"/>
          </p:nvPr>
        </p:nvSpPr>
        <p:spPr>
          <a:xfrm>
            <a:off x="241433" y="145475"/>
            <a:ext cx="11756100" cy="4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AutoNum type="arabicPeriod"/>
            </a:pPr>
            <a:r>
              <a:rPr lang="es-ES" sz="2200"/>
              <a:t>EXPERIENCIA DEL EMPLEAD@ Y NUEVAS FORMAS DE TRABAJAR</a:t>
            </a:r>
            <a:endParaRPr sz="2200"/>
          </a:p>
        </p:txBody>
      </p:sp>
      <p:pic>
        <p:nvPicPr>
          <p:cNvPr id="246" name="Google Shape;246;g2429ffd3692_0_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36625" y="1120947"/>
            <a:ext cx="6639300" cy="4423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Personalizados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289B37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791</Words>
  <Application>Microsoft Macintosh PowerPoint</Application>
  <PresentationFormat>Panorámica</PresentationFormat>
  <Paragraphs>93</Paragraphs>
  <Slides>24</Slides>
  <Notes>24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32" baseType="lpstr">
      <vt:lpstr>Proxima Nova</vt:lpstr>
      <vt:lpstr>Avenir</vt:lpstr>
      <vt:lpstr>Helvetica Neue</vt:lpstr>
      <vt:lpstr>Calibri</vt:lpstr>
      <vt:lpstr>Arial</vt:lpstr>
      <vt:lpstr>Proxima Nova Semibold</vt:lpstr>
      <vt:lpstr>Verdana</vt:lpstr>
      <vt:lpstr>Tema de Office</vt:lpstr>
      <vt:lpstr>Presentación de PowerPoint</vt:lpstr>
      <vt:lpstr>Presentación de PowerPoint</vt:lpstr>
      <vt:lpstr>Expectativas del itinerario</vt:lpstr>
      <vt:lpstr>Itinerario formativo: Gestión de Personas II</vt:lpstr>
      <vt:lpstr>Itinerario formativo: Gestión de Personas II</vt:lpstr>
      <vt:lpstr>Itinerario formativo: Gestión de Personas II</vt:lpstr>
      <vt:lpstr>Itinerario formativo: Gestión de Personas II</vt:lpstr>
      <vt:lpstr>¿Nos conocemos?</vt:lpstr>
      <vt:lpstr>EXPERIENCIA DEL EMPLEAD@ Y NUEVAS FORMAS DE TRABAJAR</vt:lpstr>
      <vt:lpstr>CONTEXTO</vt:lpstr>
      <vt:lpstr>CONTEXTO</vt:lpstr>
      <vt:lpstr>CONTEXTO</vt:lpstr>
      <vt:lpstr>Y AHORA QUÉ?</vt:lpstr>
      <vt:lpstr>¿QUÉ ENTENDEMOS POR EXPERIENCIA DE EMPLEAD@?</vt:lpstr>
      <vt:lpstr>¿Qué entendemos como Experiencia del emplead@?</vt:lpstr>
      <vt:lpstr>DEFINICIÓN DE EX</vt:lpstr>
      <vt:lpstr>¿CÓMO SE DISEÑA LA EX?</vt:lpstr>
      <vt:lpstr>El viaje de la experiencia del Empleado</vt:lpstr>
      <vt:lpstr>El viaje de la Experiencia del Emplead@</vt:lpstr>
      <vt:lpstr>El viaje de la Experiencia del Emplead@</vt:lpstr>
      <vt:lpstr>JOURNEY MAP</vt:lpstr>
      <vt:lpstr>JOURNEY MAP</vt:lpstr>
      <vt:lpstr>¿QUÉ NOS LLEVAMOS HASTA AQUÍ?</vt:lpstr>
      <vt:lpstr>Para llevar a nuestras organizaciones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Microsoft Office User</cp:lastModifiedBy>
  <cp:revision>1</cp:revision>
  <dcterms:created xsi:type="dcterms:W3CDTF">2020-03-17T11:13:48Z</dcterms:created>
  <dcterms:modified xsi:type="dcterms:W3CDTF">2023-05-12T10:43:33Z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0x0101005BD8046C66C1E64DB17EC6D5A539720C</vt:lpwstr>
  </property>
</Properties>
</file>