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</p:sldMasterIdLst>
  <p:notesMasterIdLst>
    <p:notesMasterId r:id="rId33"/>
  </p:notesMasterIdLst>
  <p:handoutMasterIdLst>
    <p:handoutMasterId r:id="rId34"/>
  </p:handoutMasterIdLst>
  <p:sldIdLst>
    <p:sldId id="276" r:id="rId5"/>
    <p:sldId id="281" r:id="rId6"/>
    <p:sldId id="284" r:id="rId7"/>
    <p:sldId id="363" r:id="rId8"/>
    <p:sldId id="282" r:id="rId9"/>
    <p:sldId id="334" r:id="rId10"/>
    <p:sldId id="340" r:id="rId11"/>
    <p:sldId id="341" r:id="rId12"/>
    <p:sldId id="342" r:id="rId13"/>
    <p:sldId id="344" r:id="rId14"/>
    <p:sldId id="290" r:id="rId15"/>
    <p:sldId id="291" r:id="rId16"/>
    <p:sldId id="303" r:id="rId17"/>
    <p:sldId id="292" r:id="rId18"/>
    <p:sldId id="336" r:id="rId19"/>
    <p:sldId id="320" r:id="rId20"/>
    <p:sldId id="315" r:id="rId21"/>
    <p:sldId id="335" r:id="rId22"/>
    <p:sldId id="357" r:id="rId23"/>
    <p:sldId id="490" r:id="rId24"/>
    <p:sldId id="353" r:id="rId25"/>
    <p:sldId id="354" r:id="rId26"/>
    <p:sldId id="491" r:id="rId27"/>
    <p:sldId id="492" r:id="rId28"/>
    <p:sldId id="355" r:id="rId29"/>
    <p:sldId id="352" r:id="rId30"/>
    <p:sldId id="279" r:id="rId31"/>
    <p:sldId id="33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B38"/>
    <a:srgbClr val="283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56" autoAdjust="0"/>
    <p:restoredTop sz="96405"/>
  </p:normalViewPr>
  <p:slideViewPr>
    <p:cSldViewPr snapToGrid="0" snapToObjects="1">
      <p:cViewPr varScale="1">
        <p:scale>
          <a:sx n="106" d="100"/>
          <a:sy n="106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6D961-DA4B-402A-98C2-8FDA5CA88892}" type="doc">
      <dgm:prSet loTypeId="urn:microsoft.com/office/officeart/2005/8/layout/pyramid2" loCatId="pyramid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_tradnl"/>
        </a:p>
      </dgm:t>
    </dgm:pt>
    <dgm:pt modelId="{7D57F6D0-09F8-4A2E-9D64-EF7E94FAB95B}">
      <dgm:prSet phldrT="[Texto]" custT="1"/>
      <dgm:spPr/>
      <dgm:t>
        <a:bodyPr/>
        <a:lstStyle/>
        <a:p>
          <a:r>
            <a:rPr lang="es-ES_tradnl" sz="2000" dirty="0"/>
            <a:t>Perfil usuaria externa</a:t>
          </a:r>
        </a:p>
      </dgm:t>
    </dgm:pt>
    <dgm:pt modelId="{AC00860A-EBE0-42BF-AA1F-E594BDC23181}" type="parTrans" cxnId="{019829EE-D625-4162-959B-4E3C2ACB4AEC}">
      <dgm:prSet/>
      <dgm:spPr/>
      <dgm:t>
        <a:bodyPr/>
        <a:lstStyle/>
        <a:p>
          <a:endParaRPr lang="es-ES_tradnl" sz="2000"/>
        </a:p>
      </dgm:t>
    </dgm:pt>
    <dgm:pt modelId="{734B5757-E565-42D4-81AA-DCF4F8C4A285}" type="sibTrans" cxnId="{019829EE-D625-4162-959B-4E3C2ACB4AEC}">
      <dgm:prSet/>
      <dgm:spPr/>
      <dgm:t>
        <a:bodyPr/>
        <a:lstStyle/>
        <a:p>
          <a:endParaRPr lang="es-ES_tradnl" sz="2000"/>
        </a:p>
      </dgm:t>
    </dgm:pt>
    <dgm:pt modelId="{D7E9E803-21C6-4588-A481-EF70F7BA7B47}">
      <dgm:prSet phldrT="[Texto]" custT="1"/>
      <dgm:spPr/>
      <dgm:t>
        <a:bodyPr/>
        <a:lstStyle/>
        <a:p>
          <a:r>
            <a:rPr lang="es-ES_tradnl" sz="2000" dirty="0"/>
            <a:t>Perfil usuaria interna</a:t>
          </a:r>
        </a:p>
      </dgm:t>
    </dgm:pt>
    <dgm:pt modelId="{55E3B7A0-D53A-4C3C-988F-0516BAEE5B5E}" type="parTrans" cxnId="{CB4F8745-F2C8-40BB-BF1C-458D1FF7C408}">
      <dgm:prSet/>
      <dgm:spPr/>
      <dgm:t>
        <a:bodyPr/>
        <a:lstStyle/>
        <a:p>
          <a:endParaRPr lang="es-ES_tradnl" sz="2000"/>
        </a:p>
      </dgm:t>
    </dgm:pt>
    <dgm:pt modelId="{CDC0D1C9-6F1C-4E10-8C38-DE9B4698E525}" type="sibTrans" cxnId="{CB4F8745-F2C8-40BB-BF1C-458D1FF7C408}">
      <dgm:prSet/>
      <dgm:spPr/>
      <dgm:t>
        <a:bodyPr/>
        <a:lstStyle/>
        <a:p>
          <a:endParaRPr lang="es-ES_tradnl" sz="2000"/>
        </a:p>
      </dgm:t>
    </dgm:pt>
    <dgm:pt modelId="{4B6107ED-09D0-4F81-A50E-CBCC0A2DB51F}">
      <dgm:prSet phldrT="[Texto]" custT="1"/>
      <dgm:spPr/>
      <dgm:t>
        <a:bodyPr/>
        <a:lstStyle/>
        <a:p>
          <a:r>
            <a:rPr lang="es-ES_tradnl" sz="2000" dirty="0"/>
            <a:t>Organigramas disfuncionales</a:t>
          </a:r>
        </a:p>
      </dgm:t>
    </dgm:pt>
    <dgm:pt modelId="{47B586D7-E24E-44AD-8C4B-E0E269739ACA}" type="parTrans" cxnId="{01D6D283-6F12-41E8-8425-8A7122B1C60A}">
      <dgm:prSet/>
      <dgm:spPr/>
      <dgm:t>
        <a:bodyPr/>
        <a:lstStyle/>
        <a:p>
          <a:endParaRPr lang="es-ES_tradnl" sz="2000"/>
        </a:p>
      </dgm:t>
    </dgm:pt>
    <dgm:pt modelId="{88FFA253-46EA-4212-9AB6-E0A535105875}" type="sibTrans" cxnId="{01D6D283-6F12-41E8-8425-8A7122B1C60A}">
      <dgm:prSet/>
      <dgm:spPr/>
      <dgm:t>
        <a:bodyPr/>
        <a:lstStyle/>
        <a:p>
          <a:endParaRPr lang="es-ES_tradnl" sz="2000"/>
        </a:p>
      </dgm:t>
    </dgm:pt>
    <dgm:pt modelId="{549FDE59-6119-4F0C-8150-EA20A96ED798}">
      <dgm:prSet phldrT="[Texto]" custT="1"/>
      <dgm:spPr/>
      <dgm:t>
        <a:bodyPr/>
        <a:lstStyle/>
        <a:p>
          <a:r>
            <a:rPr lang="es-ES_tradnl" sz="2000" dirty="0"/>
            <a:t>Gestión del Ciclo de Vida de los Datos</a:t>
          </a:r>
        </a:p>
      </dgm:t>
    </dgm:pt>
    <dgm:pt modelId="{F389F665-6E75-4512-8EC0-6685169FDC60}" type="parTrans" cxnId="{44310817-006D-4516-A931-D645F4292638}">
      <dgm:prSet/>
      <dgm:spPr/>
      <dgm:t>
        <a:bodyPr/>
        <a:lstStyle/>
        <a:p>
          <a:endParaRPr lang="es-ES_tradnl" sz="2000"/>
        </a:p>
      </dgm:t>
    </dgm:pt>
    <dgm:pt modelId="{B0F95621-E30D-4BA7-82E9-D88F7F074888}" type="sibTrans" cxnId="{44310817-006D-4516-A931-D645F4292638}">
      <dgm:prSet/>
      <dgm:spPr/>
      <dgm:t>
        <a:bodyPr/>
        <a:lstStyle/>
        <a:p>
          <a:endParaRPr lang="es-ES_tradnl" sz="2000"/>
        </a:p>
      </dgm:t>
    </dgm:pt>
    <dgm:pt modelId="{287CDAED-F6EE-4AD7-9A74-648815F3B6CE}">
      <dgm:prSet phldrT="[Texto]" custT="1"/>
      <dgm:spPr/>
      <dgm:t>
        <a:bodyPr/>
        <a:lstStyle/>
        <a:p>
          <a:r>
            <a:rPr lang="es-ES_tradnl" sz="2000" dirty="0"/>
            <a:t>Procesos no definidos o mal definidos</a:t>
          </a:r>
        </a:p>
      </dgm:t>
    </dgm:pt>
    <dgm:pt modelId="{8F502073-08D2-4D4E-B686-08C2E250A67F}" type="parTrans" cxnId="{8CCD8972-E0FC-4D93-ABBC-FDFDED0516C3}">
      <dgm:prSet/>
      <dgm:spPr/>
      <dgm:t>
        <a:bodyPr/>
        <a:lstStyle/>
        <a:p>
          <a:endParaRPr lang="es-ES_tradnl" sz="2000"/>
        </a:p>
      </dgm:t>
    </dgm:pt>
    <dgm:pt modelId="{A4D2DD4E-088E-41C8-9E77-0ADA3512BFE9}" type="sibTrans" cxnId="{8CCD8972-E0FC-4D93-ABBC-FDFDED0516C3}">
      <dgm:prSet/>
      <dgm:spPr/>
      <dgm:t>
        <a:bodyPr/>
        <a:lstStyle/>
        <a:p>
          <a:endParaRPr lang="es-ES_tradnl" sz="2000"/>
        </a:p>
      </dgm:t>
    </dgm:pt>
    <dgm:pt modelId="{D9F40301-CC99-438D-8249-9954C16805E6}">
      <dgm:prSet phldrT="[Texto]" custT="1"/>
      <dgm:spPr/>
      <dgm:t>
        <a:bodyPr/>
        <a:lstStyle/>
        <a:p>
          <a:r>
            <a:rPr lang="es-ES_tradnl" sz="2000" dirty="0"/>
            <a:t>Soluciones TIC no adecuadas</a:t>
          </a:r>
        </a:p>
      </dgm:t>
    </dgm:pt>
    <dgm:pt modelId="{C5A15E2E-1E77-4C32-97D9-7AA79F888299}" type="parTrans" cxnId="{5D34E1ED-BCBF-46B8-8C2B-FECF3E277AF8}">
      <dgm:prSet/>
      <dgm:spPr/>
      <dgm:t>
        <a:bodyPr/>
        <a:lstStyle/>
        <a:p>
          <a:endParaRPr lang="es-ES_tradnl" sz="2000"/>
        </a:p>
      </dgm:t>
    </dgm:pt>
    <dgm:pt modelId="{2039B9FA-F723-4057-B0A1-17649BF876BA}" type="sibTrans" cxnId="{5D34E1ED-BCBF-46B8-8C2B-FECF3E277AF8}">
      <dgm:prSet/>
      <dgm:spPr/>
      <dgm:t>
        <a:bodyPr/>
        <a:lstStyle/>
        <a:p>
          <a:endParaRPr lang="es-ES_tradnl" sz="2000"/>
        </a:p>
      </dgm:t>
    </dgm:pt>
    <dgm:pt modelId="{66B4E001-DA64-4E0D-AC4A-6A0BA9658829}">
      <dgm:prSet phldrT="[Texto]" custT="1"/>
      <dgm:spPr/>
      <dgm:t>
        <a:bodyPr/>
        <a:lstStyle/>
        <a:p>
          <a:r>
            <a:rPr lang="es-ES_tradnl" sz="2000" dirty="0"/>
            <a:t>Elementos físicos o técnicos</a:t>
          </a:r>
        </a:p>
      </dgm:t>
    </dgm:pt>
    <dgm:pt modelId="{8F44B29D-2D5C-4860-AFEA-DB971491CB4C}" type="parTrans" cxnId="{5F519FB2-83D0-4424-9385-0EAB0C591882}">
      <dgm:prSet/>
      <dgm:spPr/>
      <dgm:t>
        <a:bodyPr/>
        <a:lstStyle/>
        <a:p>
          <a:endParaRPr lang="es-ES_tradnl" sz="2000"/>
        </a:p>
      </dgm:t>
    </dgm:pt>
    <dgm:pt modelId="{9E6ED441-A60A-4E70-B967-33DF18D81BFD}" type="sibTrans" cxnId="{5F519FB2-83D0-4424-9385-0EAB0C591882}">
      <dgm:prSet/>
      <dgm:spPr/>
      <dgm:t>
        <a:bodyPr/>
        <a:lstStyle/>
        <a:p>
          <a:endParaRPr lang="es-ES_tradnl" sz="2000"/>
        </a:p>
      </dgm:t>
    </dgm:pt>
    <dgm:pt modelId="{EFBDADDB-1B93-4F24-BA3C-F73DAB91BD54}" type="pres">
      <dgm:prSet presAssocID="{6616D961-DA4B-402A-98C2-8FDA5CA88892}" presName="compositeShape" presStyleCnt="0">
        <dgm:presLayoutVars>
          <dgm:dir/>
          <dgm:resizeHandles/>
        </dgm:presLayoutVars>
      </dgm:prSet>
      <dgm:spPr/>
    </dgm:pt>
    <dgm:pt modelId="{49B1931B-8D0F-4664-9679-F296778CAAA4}" type="pres">
      <dgm:prSet presAssocID="{6616D961-DA4B-402A-98C2-8FDA5CA88892}" presName="pyramid" presStyleLbl="node1" presStyleIdx="0" presStyleCnt="1"/>
      <dgm:spPr>
        <a:solidFill>
          <a:srgbClr val="289B38"/>
        </a:solidFill>
      </dgm:spPr>
    </dgm:pt>
    <dgm:pt modelId="{206541AB-DC7E-45E6-B4DC-66A03C6F4153}" type="pres">
      <dgm:prSet presAssocID="{6616D961-DA4B-402A-98C2-8FDA5CA88892}" presName="theList" presStyleCnt="0"/>
      <dgm:spPr/>
    </dgm:pt>
    <dgm:pt modelId="{13C8BE54-2812-47F2-894C-EF2BCFBF33F2}" type="pres">
      <dgm:prSet presAssocID="{7D57F6D0-09F8-4A2E-9D64-EF7E94FAB95B}" presName="aNode" presStyleLbl="fgAcc1" presStyleIdx="0" presStyleCnt="7">
        <dgm:presLayoutVars>
          <dgm:bulletEnabled val="1"/>
        </dgm:presLayoutVars>
      </dgm:prSet>
      <dgm:spPr/>
    </dgm:pt>
    <dgm:pt modelId="{2C061573-DCBD-4C13-A587-12BD7EF4BC06}" type="pres">
      <dgm:prSet presAssocID="{7D57F6D0-09F8-4A2E-9D64-EF7E94FAB95B}" presName="aSpace" presStyleCnt="0"/>
      <dgm:spPr/>
    </dgm:pt>
    <dgm:pt modelId="{8E3DE719-4ED6-4BF4-B7F2-A3FB734F7B96}" type="pres">
      <dgm:prSet presAssocID="{D7E9E803-21C6-4588-A481-EF70F7BA7B47}" presName="aNode" presStyleLbl="fgAcc1" presStyleIdx="1" presStyleCnt="7">
        <dgm:presLayoutVars>
          <dgm:bulletEnabled val="1"/>
        </dgm:presLayoutVars>
      </dgm:prSet>
      <dgm:spPr/>
    </dgm:pt>
    <dgm:pt modelId="{02E2A178-B4C2-42E8-A2BD-DA421C177D01}" type="pres">
      <dgm:prSet presAssocID="{D7E9E803-21C6-4588-A481-EF70F7BA7B47}" presName="aSpace" presStyleCnt="0"/>
      <dgm:spPr/>
    </dgm:pt>
    <dgm:pt modelId="{25ACB88B-79B0-4BE0-9626-786DA3DD7ABC}" type="pres">
      <dgm:prSet presAssocID="{4B6107ED-09D0-4F81-A50E-CBCC0A2DB51F}" presName="aNode" presStyleLbl="fgAcc1" presStyleIdx="2" presStyleCnt="7">
        <dgm:presLayoutVars>
          <dgm:bulletEnabled val="1"/>
        </dgm:presLayoutVars>
      </dgm:prSet>
      <dgm:spPr/>
    </dgm:pt>
    <dgm:pt modelId="{E5BDF63D-9A1B-45F9-BC37-95A95A144BC3}" type="pres">
      <dgm:prSet presAssocID="{4B6107ED-09D0-4F81-A50E-CBCC0A2DB51F}" presName="aSpace" presStyleCnt="0"/>
      <dgm:spPr/>
    </dgm:pt>
    <dgm:pt modelId="{E6CD0939-46B2-4112-BB56-53D47585D6E9}" type="pres">
      <dgm:prSet presAssocID="{549FDE59-6119-4F0C-8150-EA20A96ED798}" presName="aNode" presStyleLbl="fgAcc1" presStyleIdx="3" presStyleCnt="7">
        <dgm:presLayoutVars>
          <dgm:bulletEnabled val="1"/>
        </dgm:presLayoutVars>
      </dgm:prSet>
      <dgm:spPr/>
    </dgm:pt>
    <dgm:pt modelId="{9171041C-8EE9-4D91-81A3-3A9718879FB3}" type="pres">
      <dgm:prSet presAssocID="{549FDE59-6119-4F0C-8150-EA20A96ED798}" presName="aSpace" presStyleCnt="0"/>
      <dgm:spPr/>
    </dgm:pt>
    <dgm:pt modelId="{FA2A6582-AE0D-4324-9950-C395243F7602}" type="pres">
      <dgm:prSet presAssocID="{287CDAED-F6EE-4AD7-9A74-648815F3B6CE}" presName="aNode" presStyleLbl="fgAcc1" presStyleIdx="4" presStyleCnt="7">
        <dgm:presLayoutVars>
          <dgm:bulletEnabled val="1"/>
        </dgm:presLayoutVars>
      </dgm:prSet>
      <dgm:spPr/>
    </dgm:pt>
    <dgm:pt modelId="{905645F2-737C-42FE-9949-7FE4D5CBF639}" type="pres">
      <dgm:prSet presAssocID="{287CDAED-F6EE-4AD7-9A74-648815F3B6CE}" presName="aSpace" presStyleCnt="0"/>
      <dgm:spPr/>
    </dgm:pt>
    <dgm:pt modelId="{A08CBF1A-F640-473A-802F-A9446A6409E7}" type="pres">
      <dgm:prSet presAssocID="{D9F40301-CC99-438D-8249-9954C16805E6}" presName="aNode" presStyleLbl="fgAcc1" presStyleIdx="5" presStyleCnt="7">
        <dgm:presLayoutVars>
          <dgm:bulletEnabled val="1"/>
        </dgm:presLayoutVars>
      </dgm:prSet>
      <dgm:spPr/>
    </dgm:pt>
    <dgm:pt modelId="{00A4468F-33B8-4572-8049-50162F1A6BC5}" type="pres">
      <dgm:prSet presAssocID="{D9F40301-CC99-438D-8249-9954C16805E6}" presName="aSpace" presStyleCnt="0"/>
      <dgm:spPr/>
    </dgm:pt>
    <dgm:pt modelId="{942A3A48-4BA3-4C53-9A27-0FA98D958B8D}" type="pres">
      <dgm:prSet presAssocID="{66B4E001-DA64-4E0D-AC4A-6A0BA9658829}" presName="aNode" presStyleLbl="fgAcc1" presStyleIdx="6" presStyleCnt="7">
        <dgm:presLayoutVars>
          <dgm:bulletEnabled val="1"/>
        </dgm:presLayoutVars>
      </dgm:prSet>
      <dgm:spPr/>
    </dgm:pt>
    <dgm:pt modelId="{5D34CAFC-BA91-4676-BBAA-C3BB071EA394}" type="pres">
      <dgm:prSet presAssocID="{66B4E001-DA64-4E0D-AC4A-6A0BA9658829}" presName="aSpace" presStyleCnt="0"/>
      <dgm:spPr/>
    </dgm:pt>
  </dgm:ptLst>
  <dgm:cxnLst>
    <dgm:cxn modelId="{96CDEE08-05C5-415C-9760-D4E287085405}" type="presOf" srcId="{287CDAED-F6EE-4AD7-9A74-648815F3B6CE}" destId="{FA2A6582-AE0D-4324-9950-C395243F7602}" srcOrd="0" destOrd="0" presId="urn:microsoft.com/office/officeart/2005/8/layout/pyramid2"/>
    <dgm:cxn modelId="{44310817-006D-4516-A931-D645F4292638}" srcId="{6616D961-DA4B-402A-98C2-8FDA5CA88892}" destId="{549FDE59-6119-4F0C-8150-EA20A96ED798}" srcOrd="3" destOrd="0" parTransId="{F389F665-6E75-4512-8EC0-6685169FDC60}" sibTransId="{B0F95621-E30D-4BA7-82E9-D88F7F074888}"/>
    <dgm:cxn modelId="{54F76421-4FDA-493C-B0C6-DBC66C85F068}" type="presOf" srcId="{D7E9E803-21C6-4588-A481-EF70F7BA7B47}" destId="{8E3DE719-4ED6-4BF4-B7F2-A3FB734F7B96}" srcOrd="0" destOrd="0" presId="urn:microsoft.com/office/officeart/2005/8/layout/pyramid2"/>
    <dgm:cxn modelId="{89F24426-6931-40C0-89AC-BE0428656628}" type="presOf" srcId="{6616D961-DA4B-402A-98C2-8FDA5CA88892}" destId="{EFBDADDB-1B93-4F24-BA3C-F73DAB91BD54}" srcOrd="0" destOrd="0" presId="urn:microsoft.com/office/officeart/2005/8/layout/pyramid2"/>
    <dgm:cxn modelId="{5246C229-0809-4583-9673-210F2F524288}" type="presOf" srcId="{549FDE59-6119-4F0C-8150-EA20A96ED798}" destId="{E6CD0939-46B2-4112-BB56-53D47585D6E9}" srcOrd="0" destOrd="0" presId="urn:microsoft.com/office/officeart/2005/8/layout/pyramid2"/>
    <dgm:cxn modelId="{06B93C61-6AEE-4556-8E5F-D558D35F4806}" type="presOf" srcId="{D9F40301-CC99-438D-8249-9954C16805E6}" destId="{A08CBF1A-F640-473A-802F-A9446A6409E7}" srcOrd="0" destOrd="0" presId="urn:microsoft.com/office/officeart/2005/8/layout/pyramid2"/>
    <dgm:cxn modelId="{CB4F8745-F2C8-40BB-BF1C-458D1FF7C408}" srcId="{6616D961-DA4B-402A-98C2-8FDA5CA88892}" destId="{D7E9E803-21C6-4588-A481-EF70F7BA7B47}" srcOrd="1" destOrd="0" parTransId="{55E3B7A0-D53A-4C3C-988F-0516BAEE5B5E}" sibTransId="{CDC0D1C9-6F1C-4E10-8C38-DE9B4698E525}"/>
    <dgm:cxn modelId="{C8F3CD6B-52B6-4B39-AA42-B28AB905B87E}" type="presOf" srcId="{66B4E001-DA64-4E0D-AC4A-6A0BA9658829}" destId="{942A3A48-4BA3-4C53-9A27-0FA98D958B8D}" srcOrd="0" destOrd="0" presId="urn:microsoft.com/office/officeart/2005/8/layout/pyramid2"/>
    <dgm:cxn modelId="{8CCD8972-E0FC-4D93-ABBC-FDFDED0516C3}" srcId="{6616D961-DA4B-402A-98C2-8FDA5CA88892}" destId="{287CDAED-F6EE-4AD7-9A74-648815F3B6CE}" srcOrd="4" destOrd="0" parTransId="{8F502073-08D2-4D4E-B686-08C2E250A67F}" sibTransId="{A4D2DD4E-088E-41C8-9E77-0ADA3512BFE9}"/>
    <dgm:cxn modelId="{01D6D283-6F12-41E8-8425-8A7122B1C60A}" srcId="{6616D961-DA4B-402A-98C2-8FDA5CA88892}" destId="{4B6107ED-09D0-4F81-A50E-CBCC0A2DB51F}" srcOrd="2" destOrd="0" parTransId="{47B586D7-E24E-44AD-8C4B-E0E269739ACA}" sibTransId="{88FFA253-46EA-4212-9AB6-E0A535105875}"/>
    <dgm:cxn modelId="{6FF4CD9B-711C-4DD6-A299-66E52F92A8AD}" type="presOf" srcId="{7D57F6D0-09F8-4A2E-9D64-EF7E94FAB95B}" destId="{13C8BE54-2812-47F2-894C-EF2BCFBF33F2}" srcOrd="0" destOrd="0" presId="urn:microsoft.com/office/officeart/2005/8/layout/pyramid2"/>
    <dgm:cxn modelId="{5EA327AC-55F4-4B10-A943-6821D86702D6}" type="presOf" srcId="{4B6107ED-09D0-4F81-A50E-CBCC0A2DB51F}" destId="{25ACB88B-79B0-4BE0-9626-786DA3DD7ABC}" srcOrd="0" destOrd="0" presId="urn:microsoft.com/office/officeart/2005/8/layout/pyramid2"/>
    <dgm:cxn modelId="{5F519FB2-83D0-4424-9385-0EAB0C591882}" srcId="{6616D961-DA4B-402A-98C2-8FDA5CA88892}" destId="{66B4E001-DA64-4E0D-AC4A-6A0BA9658829}" srcOrd="6" destOrd="0" parTransId="{8F44B29D-2D5C-4860-AFEA-DB971491CB4C}" sibTransId="{9E6ED441-A60A-4E70-B967-33DF18D81BFD}"/>
    <dgm:cxn modelId="{5D34E1ED-BCBF-46B8-8C2B-FECF3E277AF8}" srcId="{6616D961-DA4B-402A-98C2-8FDA5CA88892}" destId="{D9F40301-CC99-438D-8249-9954C16805E6}" srcOrd="5" destOrd="0" parTransId="{C5A15E2E-1E77-4C32-97D9-7AA79F888299}" sibTransId="{2039B9FA-F723-4057-B0A1-17649BF876BA}"/>
    <dgm:cxn modelId="{019829EE-D625-4162-959B-4E3C2ACB4AEC}" srcId="{6616D961-DA4B-402A-98C2-8FDA5CA88892}" destId="{7D57F6D0-09F8-4A2E-9D64-EF7E94FAB95B}" srcOrd="0" destOrd="0" parTransId="{AC00860A-EBE0-42BF-AA1F-E594BDC23181}" sibTransId="{734B5757-E565-42D4-81AA-DCF4F8C4A285}"/>
    <dgm:cxn modelId="{7C7736A7-CFA5-4A21-B244-E16F9F6E798D}" type="presParOf" srcId="{EFBDADDB-1B93-4F24-BA3C-F73DAB91BD54}" destId="{49B1931B-8D0F-4664-9679-F296778CAAA4}" srcOrd="0" destOrd="0" presId="urn:microsoft.com/office/officeart/2005/8/layout/pyramid2"/>
    <dgm:cxn modelId="{FEDF1AD8-7F48-467F-B280-11095D373C3F}" type="presParOf" srcId="{EFBDADDB-1B93-4F24-BA3C-F73DAB91BD54}" destId="{206541AB-DC7E-45E6-B4DC-66A03C6F4153}" srcOrd="1" destOrd="0" presId="urn:microsoft.com/office/officeart/2005/8/layout/pyramid2"/>
    <dgm:cxn modelId="{38DF3C10-4038-4F69-B455-C9B29E32C3E0}" type="presParOf" srcId="{206541AB-DC7E-45E6-B4DC-66A03C6F4153}" destId="{13C8BE54-2812-47F2-894C-EF2BCFBF33F2}" srcOrd="0" destOrd="0" presId="urn:microsoft.com/office/officeart/2005/8/layout/pyramid2"/>
    <dgm:cxn modelId="{188083DD-171D-456F-8609-7AA48856044D}" type="presParOf" srcId="{206541AB-DC7E-45E6-B4DC-66A03C6F4153}" destId="{2C061573-DCBD-4C13-A587-12BD7EF4BC06}" srcOrd="1" destOrd="0" presId="urn:microsoft.com/office/officeart/2005/8/layout/pyramid2"/>
    <dgm:cxn modelId="{8D642CA1-23F7-407E-9FAA-54E6AF13C8EE}" type="presParOf" srcId="{206541AB-DC7E-45E6-B4DC-66A03C6F4153}" destId="{8E3DE719-4ED6-4BF4-B7F2-A3FB734F7B96}" srcOrd="2" destOrd="0" presId="urn:microsoft.com/office/officeart/2005/8/layout/pyramid2"/>
    <dgm:cxn modelId="{8770B67B-0788-4DDF-AEFA-0E7C3D93D2CD}" type="presParOf" srcId="{206541AB-DC7E-45E6-B4DC-66A03C6F4153}" destId="{02E2A178-B4C2-42E8-A2BD-DA421C177D01}" srcOrd="3" destOrd="0" presId="urn:microsoft.com/office/officeart/2005/8/layout/pyramid2"/>
    <dgm:cxn modelId="{7644A5E5-759C-4AAC-A185-845312A7506D}" type="presParOf" srcId="{206541AB-DC7E-45E6-B4DC-66A03C6F4153}" destId="{25ACB88B-79B0-4BE0-9626-786DA3DD7ABC}" srcOrd="4" destOrd="0" presId="urn:microsoft.com/office/officeart/2005/8/layout/pyramid2"/>
    <dgm:cxn modelId="{85C56207-9EE6-46F4-BE72-FB95E4D30789}" type="presParOf" srcId="{206541AB-DC7E-45E6-B4DC-66A03C6F4153}" destId="{E5BDF63D-9A1B-45F9-BC37-95A95A144BC3}" srcOrd="5" destOrd="0" presId="urn:microsoft.com/office/officeart/2005/8/layout/pyramid2"/>
    <dgm:cxn modelId="{AF7D6379-DDCD-48A1-8FFA-8A41FF15BB07}" type="presParOf" srcId="{206541AB-DC7E-45E6-B4DC-66A03C6F4153}" destId="{E6CD0939-46B2-4112-BB56-53D47585D6E9}" srcOrd="6" destOrd="0" presId="urn:microsoft.com/office/officeart/2005/8/layout/pyramid2"/>
    <dgm:cxn modelId="{7482A43E-07B6-4AE1-B2BD-6BE5A8B0B766}" type="presParOf" srcId="{206541AB-DC7E-45E6-B4DC-66A03C6F4153}" destId="{9171041C-8EE9-4D91-81A3-3A9718879FB3}" srcOrd="7" destOrd="0" presId="urn:microsoft.com/office/officeart/2005/8/layout/pyramid2"/>
    <dgm:cxn modelId="{DDFF36E2-7166-44ED-85F5-E51D84D8B892}" type="presParOf" srcId="{206541AB-DC7E-45E6-B4DC-66A03C6F4153}" destId="{FA2A6582-AE0D-4324-9950-C395243F7602}" srcOrd="8" destOrd="0" presId="urn:microsoft.com/office/officeart/2005/8/layout/pyramid2"/>
    <dgm:cxn modelId="{271B0B1E-3D49-43E5-9FD9-79C02B90E9AE}" type="presParOf" srcId="{206541AB-DC7E-45E6-B4DC-66A03C6F4153}" destId="{905645F2-737C-42FE-9949-7FE4D5CBF639}" srcOrd="9" destOrd="0" presId="urn:microsoft.com/office/officeart/2005/8/layout/pyramid2"/>
    <dgm:cxn modelId="{5056EC64-7D4B-4E7E-B580-A0F64387EAB1}" type="presParOf" srcId="{206541AB-DC7E-45E6-B4DC-66A03C6F4153}" destId="{A08CBF1A-F640-473A-802F-A9446A6409E7}" srcOrd="10" destOrd="0" presId="urn:microsoft.com/office/officeart/2005/8/layout/pyramid2"/>
    <dgm:cxn modelId="{B52837EF-42F3-43CB-AD12-A99EF98F3792}" type="presParOf" srcId="{206541AB-DC7E-45E6-B4DC-66A03C6F4153}" destId="{00A4468F-33B8-4572-8049-50162F1A6BC5}" srcOrd="11" destOrd="0" presId="urn:microsoft.com/office/officeart/2005/8/layout/pyramid2"/>
    <dgm:cxn modelId="{B19813EB-EB5D-4E24-9E2A-E20E60A95E80}" type="presParOf" srcId="{206541AB-DC7E-45E6-B4DC-66A03C6F4153}" destId="{942A3A48-4BA3-4C53-9A27-0FA98D958B8D}" srcOrd="12" destOrd="0" presId="urn:microsoft.com/office/officeart/2005/8/layout/pyramid2"/>
    <dgm:cxn modelId="{4647AA82-E7AD-445A-A03B-56CDAE4D9363}" type="presParOf" srcId="{206541AB-DC7E-45E6-B4DC-66A03C6F4153}" destId="{5D34CAFC-BA91-4676-BBAA-C3BB071EA39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1931B-8D0F-4664-9679-F296778CAAA4}">
      <dsp:nvSpPr>
        <dsp:cNvPr id="0" name=""/>
        <dsp:cNvSpPr/>
      </dsp:nvSpPr>
      <dsp:spPr>
        <a:xfrm>
          <a:off x="839315" y="0"/>
          <a:ext cx="5717652" cy="5717652"/>
        </a:xfrm>
        <a:prstGeom prst="triangle">
          <a:avLst/>
        </a:prstGeom>
        <a:solidFill>
          <a:srgbClr val="289B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8BE54-2812-47F2-894C-EF2BCFBF33F2}">
      <dsp:nvSpPr>
        <dsp:cNvPr id="0" name=""/>
        <dsp:cNvSpPr/>
      </dsp:nvSpPr>
      <dsp:spPr>
        <a:xfrm>
          <a:off x="3698141" y="572323"/>
          <a:ext cx="3716473" cy="580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Perfil usuaria externa</a:t>
          </a:r>
        </a:p>
      </dsp:txBody>
      <dsp:txXfrm>
        <a:off x="3726488" y="600670"/>
        <a:ext cx="3659779" cy="524005"/>
      </dsp:txXfrm>
    </dsp:sp>
    <dsp:sp modelId="{8E3DE719-4ED6-4BF4-B7F2-A3FB734F7B96}">
      <dsp:nvSpPr>
        <dsp:cNvPr id="0" name=""/>
        <dsp:cNvSpPr/>
      </dsp:nvSpPr>
      <dsp:spPr>
        <a:xfrm>
          <a:off x="3698141" y="1225609"/>
          <a:ext cx="3716473" cy="580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Perfil usuaria interna</a:t>
          </a:r>
        </a:p>
      </dsp:txBody>
      <dsp:txXfrm>
        <a:off x="3726488" y="1253956"/>
        <a:ext cx="3659779" cy="524005"/>
      </dsp:txXfrm>
    </dsp:sp>
    <dsp:sp modelId="{25ACB88B-79B0-4BE0-9626-786DA3DD7ABC}">
      <dsp:nvSpPr>
        <dsp:cNvPr id="0" name=""/>
        <dsp:cNvSpPr/>
      </dsp:nvSpPr>
      <dsp:spPr>
        <a:xfrm>
          <a:off x="3698141" y="1878896"/>
          <a:ext cx="3716473" cy="580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Organigramas disfuncionales</a:t>
          </a:r>
        </a:p>
      </dsp:txBody>
      <dsp:txXfrm>
        <a:off x="3726488" y="1907243"/>
        <a:ext cx="3659779" cy="524005"/>
      </dsp:txXfrm>
    </dsp:sp>
    <dsp:sp modelId="{E6CD0939-46B2-4112-BB56-53D47585D6E9}">
      <dsp:nvSpPr>
        <dsp:cNvPr id="0" name=""/>
        <dsp:cNvSpPr/>
      </dsp:nvSpPr>
      <dsp:spPr>
        <a:xfrm>
          <a:off x="3698141" y="2532182"/>
          <a:ext cx="3716473" cy="580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Gestión del Ciclo de Vida de los Datos</a:t>
          </a:r>
        </a:p>
      </dsp:txBody>
      <dsp:txXfrm>
        <a:off x="3726488" y="2560529"/>
        <a:ext cx="3659779" cy="524005"/>
      </dsp:txXfrm>
    </dsp:sp>
    <dsp:sp modelId="{FA2A6582-AE0D-4324-9950-C395243F7602}">
      <dsp:nvSpPr>
        <dsp:cNvPr id="0" name=""/>
        <dsp:cNvSpPr/>
      </dsp:nvSpPr>
      <dsp:spPr>
        <a:xfrm>
          <a:off x="3698141" y="3185469"/>
          <a:ext cx="3716473" cy="580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Procesos no definidos o mal definidos</a:t>
          </a:r>
        </a:p>
      </dsp:txBody>
      <dsp:txXfrm>
        <a:off x="3726488" y="3213816"/>
        <a:ext cx="3659779" cy="524005"/>
      </dsp:txXfrm>
    </dsp:sp>
    <dsp:sp modelId="{A08CBF1A-F640-473A-802F-A9446A6409E7}">
      <dsp:nvSpPr>
        <dsp:cNvPr id="0" name=""/>
        <dsp:cNvSpPr/>
      </dsp:nvSpPr>
      <dsp:spPr>
        <a:xfrm>
          <a:off x="3698141" y="3838755"/>
          <a:ext cx="3716473" cy="580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Soluciones TIC no adecuadas</a:t>
          </a:r>
        </a:p>
      </dsp:txBody>
      <dsp:txXfrm>
        <a:off x="3726488" y="3867102"/>
        <a:ext cx="3659779" cy="524005"/>
      </dsp:txXfrm>
    </dsp:sp>
    <dsp:sp modelId="{942A3A48-4BA3-4C53-9A27-0FA98D958B8D}">
      <dsp:nvSpPr>
        <dsp:cNvPr id="0" name=""/>
        <dsp:cNvSpPr/>
      </dsp:nvSpPr>
      <dsp:spPr>
        <a:xfrm>
          <a:off x="3698141" y="4492042"/>
          <a:ext cx="3716473" cy="580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Elementos físicos o técnicos</a:t>
          </a:r>
        </a:p>
      </dsp:txBody>
      <dsp:txXfrm>
        <a:off x="3726488" y="4520389"/>
        <a:ext cx="3659779" cy="52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D734A7C-5468-6A47-A0BF-240DF8CEBC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C244E6-E6C1-C844-AAB5-3405C2FD1F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6647-2DDE-CF44-A5DE-0708853A30E6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F913A0-0CCD-334D-8DFC-D7F546ECA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5714DD-65A5-DD4C-BD5F-8E1B290599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B895B-D9D8-7D49-8077-445833B9B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634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EECA-27E4-6747-BF66-D2C24A4BB747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272B2-167B-3746-A53D-AD529C1B78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564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hyperlink" Target="https://www.plenainclusion.org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nainclusion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69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 descr="Imagen">
            <a:extLst>
              <a:ext uri="{FF2B5EF4-FFF2-40B4-BE49-F238E27FC236}">
                <a16:creationId xmlns:a16="http://schemas.microsoft.com/office/drawing/2014/main" id="{8BB5B00D-523E-2142-B292-A6FD9B664AD8}"/>
              </a:ext>
            </a:extLst>
          </p:cNvPr>
          <p:cNvSpPr>
            <a:spLocks noGrp="1" noTextEdit="1"/>
          </p:cNvSpPr>
          <p:nvPr>
            <p:ph type="pic" sz="quarter" idx="10"/>
          </p:nvPr>
        </p:nvSpPr>
        <p:spPr>
          <a:xfrm>
            <a:off x="401846" y="1486859"/>
            <a:ext cx="2533864" cy="2901950"/>
          </a:xfrm>
          <a:custGeom>
            <a:avLst/>
            <a:gdLst>
              <a:gd name="T0" fmla="*/ 0 w 3232597"/>
              <a:gd name="T1" fmla="*/ 0 h 2902831"/>
              <a:gd name="T2" fmla="*/ 3232597 w 3232597"/>
              <a:gd name="T3" fmla="*/ 0 h 2902831"/>
              <a:gd name="T4" fmla="*/ 3232597 w 3232597"/>
              <a:gd name="T5" fmla="*/ 2902831 h 2902831"/>
              <a:gd name="T6" fmla="*/ 0 w 3232597"/>
              <a:gd name="T7" fmla="*/ 2902831 h 2902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2597" h="2902831">
                <a:moveTo>
                  <a:pt x="0" y="0"/>
                </a:moveTo>
                <a:lnTo>
                  <a:pt x="3232597" y="0"/>
                </a:lnTo>
                <a:lnTo>
                  <a:pt x="3232597" y="2902831"/>
                </a:lnTo>
                <a:lnTo>
                  <a:pt x="0" y="2902831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30" name="Picture Placeholder 3" descr="Imagen">
            <a:extLst>
              <a:ext uri="{FF2B5EF4-FFF2-40B4-BE49-F238E27FC236}">
                <a16:creationId xmlns:a16="http://schemas.microsoft.com/office/drawing/2014/main" id="{13645A5F-DAE3-E94B-96D7-23A7C1F77DD4}"/>
              </a:ext>
            </a:extLst>
          </p:cNvPr>
          <p:cNvSpPr>
            <a:spLocks noGrp="1" noTextEdit="1"/>
          </p:cNvSpPr>
          <p:nvPr>
            <p:ph type="pic" sz="quarter" idx="11"/>
          </p:nvPr>
        </p:nvSpPr>
        <p:spPr>
          <a:xfrm>
            <a:off x="4718582" y="1486859"/>
            <a:ext cx="2533864" cy="2901950"/>
          </a:xfrm>
          <a:custGeom>
            <a:avLst/>
            <a:gdLst>
              <a:gd name="T0" fmla="*/ 0 w 3232597"/>
              <a:gd name="T1" fmla="*/ 0 h 2902831"/>
              <a:gd name="T2" fmla="*/ 3232597 w 3232597"/>
              <a:gd name="T3" fmla="*/ 0 h 2902831"/>
              <a:gd name="T4" fmla="*/ 3232597 w 3232597"/>
              <a:gd name="T5" fmla="*/ 2902831 h 2902831"/>
              <a:gd name="T6" fmla="*/ 0 w 3232597"/>
              <a:gd name="T7" fmla="*/ 2902831 h 2902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2597" h="2902831">
                <a:moveTo>
                  <a:pt x="0" y="0"/>
                </a:moveTo>
                <a:lnTo>
                  <a:pt x="3232597" y="0"/>
                </a:lnTo>
                <a:lnTo>
                  <a:pt x="3232597" y="2902831"/>
                </a:lnTo>
                <a:lnTo>
                  <a:pt x="0" y="2902831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31" name="Picture Placeholder 3" descr="Imagen">
            <a:extLst>
              <a:ext uri="{FF2B5EF4-FFF2-40B4-BE49-F238E27FC236}">
                <a16:creationId xmlns:a16="http://schemas.microsoft.com/office/drawing/2014/main" id="{5AB3E46A-BF89-2742-8E0A-949E9DC388F8}"/>
              </a:ext>
            </a:extLst>
          </p:cNvPr>
          <p:cNvSpPr>
            <a:spLocks noGrp="1" noTextEdit="1"/>
          </p:cNvSpPr>
          <p:nvPr>
            <p:ph type="pic" sz="quarter" idx="12"/>
          </p:nvPr>
        </p:nvSpPr>
        <p:spPr>
          <a:xfrm>
            <a:off x="9035318" y="1486859"/>
            <a:ext cx="2533864" cy="2901950"/>
          </a:xfrm>
          <a:custGeom>
            <a:avLst/>
            <a:gdLst>
              <a:gd name="T0" fmla="*/ 0 w 3232597"/>
              <a:gd name="T1" fmla="*/ 0 h 2902831"/>
              <a:gd name="T2" fmla="*/ 3232597 w 3232597"/>
              <a:gd name="T3" fmla="*/ 0 h 2902831"/>
              <a:gd name="T4" fmla="*/ 3232597 w 3232597"/>
              <a:gd name="T5" fmla="*/ 2902831 h 2902831"/>
              <a:gd name="T6" fmla="*/ 0 w 3232597"/>
              <a:gd name="T7" fmla="*/ 2902831 h 2902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2597" h="2902831">
                <a:moveTo>
                  <a:pt x="0" y="0"/>
                </a:moveTo>
                <a:lnTo>
                  <a:pt x="3232597" y="0"/>
                </a:lnTo>
                <a:lnTo>
                  <a:pt x="3232597" y="2902831"/>
                </a:lnTo>
                <a:lnTo>
                  <a:pt x="0" y="2902831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393836B-2DB8-4B4D-AC94-4FA0D37FC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34" y="145475"/>
            <a:ext cx="10515600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976E22FB-FFC0-BD44-AA37-DFA97C08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E24FEC-A26A-5940-80DE-9A2B19279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846" y="4512574"/>
            <a:ext cx="2087562" cy="528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d-ID" sz="2800" spc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endParaRPr lang="id-ID" sz="2800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E729E9-7C73-354A-94EC-5B924F0E2C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5111262"/>
            <a:ext cx="2533650" cy="1066800"/>
          </a:xfrm>
        </p:spPr>
        <p:txBody>
          <a:bodyPr/>
          <a:lstStyle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  <a:p>
            <a:pPr lvl="1"/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E7BCE59-8C2A-7E4F-968D-00826E42D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2492" y="4512574"/>
            <a:ext cx="2087562" cy="528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d-ID" sz="2800" spc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endParaRPr lang="id-ID" sz="2800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1D587AE2-BE88-F549-8AB1-74678ECFE3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2284" y="5111262"/>
            <a:ext cx="2533650" cy="1066800"/>
          </a:xfrm>
        </p:spPr>
        <p:txBody>
          <a:bodyPr/>
          <a:lstStyle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  <a:p>
            <a:pPr lvl="1"/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0883EBE2-4D00-624E-885D-28960A2EB6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0031" y="4512574"/>
            <a:ext cx="2087562" cy="528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d-ID" sz="2800" spc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endParaRPr lang="id-ID" sz="2800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id="{8ACF5951-3C3F-EE46-A49C-4A499C79E2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9823" y="5111262"/>
            <a:ext cx="2533650" cy="1066800"/>
          </a:xfrm>
        </p:spPr>
        <p:txBody>
          <a:bodyPr/>
          <a:lstStyle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  <a:p>
            <a:pPr lvl="1"/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D8A715E-1561-9E4F-8F60-87EA255C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F30FC67-5057-244F-A6C1-BB07CA142DB7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Imagen 22" descr="Trébol blanco " title="Trébol blanco ">
            <a:extLst>
              <a:ext uri="{FF2B5EF4-FFF2-40B4-BE49-F238E27FC236}">
                <a16:creationId xmlns:a16="http://schemas.microsoft.com/office/drawing/2014/main" id="{CDF6042D-9ECE-E84F-B48E-18082C31E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24" name="Imagen 23">
            <a:hlinkClick r:id="rId3"/>
            <a:extLst>
              <a:ext uri="{FF2B5EF4-FFF2-40B4-BE49-F238E27FC236}">
                <a16:creationId xmlns:a16="http://schemas.microsoft.com/office/drawing/2014/main" id="{9D5F111E-FCF3-944C-A917-0116D09B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4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 descr="Imagen">
            <a:extLst>
              <a:ext uri="{FF2B5EF4-FFF2-40B4-BE49-F238E27FC236}">
                <a16:creationId xmlns:a16="http://schemas.microsoft.com/office/drawing/2014/main" id="{8BB5B00D-523E-2142-B292-A6FD9B664AD8}"/>
              </a:ext>
            </a:extLst>
          </p:cNvPr>
          <p:cNvSpPr>
            <a:spLocks noGrp="1" noTextEdit="1"/>
          </p:cNvSpPr>
          <p:nvPr>
            <p:ph type="pic" sz="quarter" idx="10"/>
          </p:nvPr>
        </p:nvSpPr>
        <p:spPr>
          <a:xfrm>
            <a:off x="334926" y="1486859"/>
            <a:ext cx="2533864" cy="2901950"/>
          </a:xfrm>
          <a:custGeom>
            <a:avLst/>
            <a:gdLst>
              <a:gd name="T0" fmla="*/ 0 w 3232597"/>
              <a:gd name="T1" fmla="*/ 0 h 2902831"/>
              <a:gd name="T2" fmla="*/ 3232597 w 3232597"/>
              <a:gd name="T3" fmla="*/ 0 h 2902831"/>
              <a:gd name="T4" fmla="*/ 3232597 w 3232597"/>
              <a:gd name="T5" fmla="*/ 2902831 h 2902831"/>
              <a:gd name="T6" fmla="*/ 0 w 3232597"/>
              <a:gd name="T7" fmla="*/ 2902831 h 2902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2597" h="2902831">
                <a:moveTo>
                  <a:pt x="0" y="0"/>
                </a:moveTo>
                <a:lnTo>
                  <a:pt x="3232597" y="0"/>
                </a:lnTo>
                <a:lnTo>
                  <a:pt x="3232597" y="2902831"/>
                </a:lnTo>
                <a:lnTo>
                  <a:pt x="0" y="2902831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393836B-2DB8-4B4D-AC94-4FA0D37FC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34" y="145475"/>
            <a:ext cx="10515600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976E22FB-FFC0-BD44-AA37-DFA97C08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1B6BAFE1-4ABE-D14C-9464-32979D90A0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26" y="4551336"/>
            <a:ext cx="2087562" cy="528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d-ID" sz="2800" spc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endParaRPr lang="id-ID" sz="2800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Marcador de texto 4">
            <a:extLst>
              <a:ext uri="{FF2B5EF4-FFF2-40B4-BE49-F238E27FC236}">
                <a16:creationId xmlns:a16="http://schemas.microsoft.com/office/drawing/2014/main" id="{57A898B1-0C6E-FB48-A916-536F8129C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718" y="5150024"/>
            <a:ext cx="2533650" cy="1066800"/>
          </a:xfrm>
        </p:spPr>
        <p:txBody>
          <a:bodyPr/>
          <a:lstStyle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  <a:p>
            <a:pPr lvl="1"/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60CA3BC3-1855-D84B-9BED-69CE71674E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7757" y="4551336"/>
            <a:ext cx="2087562" cy="528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d-ID" sz="2800" spc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endParaRPr lang="id-ID" sz="2800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id="{AB436764-2838-734A-BEA3-0A834D3A87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7549" y="5150024"/>
            <a:ext cx="2533650" cy="1066800"/>
          </a:xfrm>
        </p:spPr>
        <p:txBody>
          <a:bodyPr/>
          <a:lstStyle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  <a:p>
            <a:pPr lvl="1"/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</a:t>
            </a:r>
          </a:p>
        </p:txBody>
      </p:sp>
      <p:sp>
        <p:nvSpPr>
          <p:cNvPr id="39" name="Picture Placeholder 3" descr="Imagen">
            <a:extLst>
              <a:ext uri="{FF2B5EF4-FFF2-40B4-BE49-F238E27FC236}">
                <a16:creationId xmlns:a16="http://schemas.microsoft.com/office/drawing/2014/main" id="{C3C773FA-73F6-0E47-BD05-52F7698467EC}"/>
              </a:ext>
            </a:extLst>
          </p:cNvPr>
          <p:cNvSpPr>
            <a:spLocks noGrp="1" noTextEdit="1"/>
          </p:cNvSpPr>
          <p:nvPr>
            <p:ph type="pic" sz="quarter" idx="21"/>
          </p:nvPr>
        </p:nvSpPr>
        <p:spPr>
          <a:xfrm>
            <a:off x="3324311" y="1486859"/>
            <a:ext cx="2533864" cy="2901950"/>
          </a:xfrm>
          <a:custGeom>
            <a:avLst/>
            <a:gdLst>
              <a:gd name="T0" fmla="*/ 0 w 3232597"/>
              <a:gd name="T1" fmla="*/ 0 h 2902831"/>
              <a:gd name="T2" fmla="*/ 3232597 w 3232597"/>
              <a:gd name="T3" fmla="*/ 0 h 2902831"/>
              <a:gd name="T4" fmla="*/ 3232597 w 3232597"/>
              <a:gd name="T5" fmla="*/ 2902831 h 2902831"/>
              <a:gd name="T6" fmla="*/ 0 w 3232597"/>
              <a:gd name="T7" fmla="*/ 2902831 h 2902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2597" h="2902831">
                <a:moveTo>
                  <a:pt x="0" y="0"/>
                </a:moveTo>
                <a:lnTo>
                  <a:pt x="3232597" y="0"/>
                </a:lnTo>
                <a:lnTo>
                  <a:pt x="3232597" y="2902831"/>
                </a:lnTo>
                <a:lnTo>
                  <a:pt x="0" y="2902831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B5ADF69A-C0A8-9A4F-96E1-A838D555FD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7142" y="4551336"/>
            <a:ext cx="2087562" cy="528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d-ID" sz="2800" spc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endParaRPr lang="id-ID" sz="2800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id="{2B05AA83-67B5-364C-B326-AEF5266186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6934" y="5150024"/>
            <a:ext cx="2533650" cy="1066800"/>
          </a:xfrm>
        </p:spPr>
        <p:txBody>
          <a:bodyPr/>
          <a:lstStyle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  <a:p>
            <a:pPr lvl="1"/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</a:t>
            </a:r>
          </a:p>
        </p:txBody>
      </p:sp>
      <p:sp>
        <p:nvSpPr>
          <p:cNvPr id="42" name="Picture Placeholder 3" descr="Imagen">
            <a:extLst>
              <a:ext uri="{FF2B5EF4-FFF2-40B4-BE49-F238E27FC236}">
                <a16:creationId xmlns:a16="http://schemas.microsoft.com/office/drawing/2014/main" id="{CF5A3574-5EED-344A-92A8-1EC81A8897A7}"/>
              </a:ext>
            </a:extLst>
          </p:cNvPr>
          <p:cNvSpPr>
            <a:spLocks noGrp="1" noTextEdit="1"/>
          </p:cNvSpPr>
          <p:nvPr>
            <p:ph type="pic" sz="quarter" idx="24"/>
          </p:nvPr>
        </p:nvSpPr>
        <p:spPr>
          <a:xfrm>
            <a:off x="6337141" y="1486859"/>
            <a:ext cx="2533864" cy="2901950"/>
          </a:xfrm>
          <a:custGeom>
            <a:avLst/>
            <a:gdLst>
              <a:gd name="T0" fmla="*/ 0 w 3232597"/>
              <a:gd name="T1" fmla="*/ 0 h 2902831"/>
              <a:gd name="T2" fmla="*/ 3232597 w 3232597"/>
              <a:gd name="T3" fmla="*/ 0 h 2902831"/>
              <a:gd name="T4" fmla="*/ 3232597 w 3232597"/>
              <a:gd name="T5" fmla="*/ 2902831 h 2902831"/>
              <a:gd name="T6" fmla="*/ 0 w 3232597"/>
              <a:gd name="T7" fmla="*/ 2902831 h 2902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2597" h="2902831">
                <a:moveTo>
                  <a:pt x="0" y="0"/>
                </a:moveTo>
                <a:lnTo>
                  <a:pt x="3232597" y="0"/>
                </a:lnTo>
                <a:lnTo>
                  <a:pt x="3232597" y="2902831"/>
                </a:lnTo>
                <a:lnTo>
                  <a:pt x="0" y="2902831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F905808C-C658-294E-8558-ECA0CA8492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61695" y="4551336"/>
            <a:ext cx="2087562" cy="528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d-ID" sz="2800" spc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endParaRPr lang="id-ID" sz="2800" spc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Marcador de texto 4">
            <a:extLst>
              <a:ext uri="{FF2B5EF4-FFF2-40B4-BE49-F238E27FC236}">
                <a16:creationId xmlns:a16="http://schemas.microsoft.com/office/drawing/2014/main" id="{59CA3D6C-7555-7343-9309-EA010F7083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61487" y="5150024"/>
            <a:ext cx="2533650" cy="1066800"/>
          </a:xfrm>
        </p:spPr>
        <p:txBody>
          <a:bodyPr/>
          <a:lstStyle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  <a:p>
            <a:pPr lvl="1"/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</a:t>
            </a:r>
          </a:p>
        </p:txBody>
      </p:sp>
      <p:sp>
        <p:nvSpPr>
          <p:cNvPr id="45" name="Picture Placeholder 3" descr="Imagen">
            <a:extLst>
              <a:ext uri="{FF2B5EF4-FFF2-40B4-BE49-F238E27FC236}">
                <a16:creationId xmlns:a16="http://schemas.microsoft.com/office/drawing/2014/main" id="{5E4C3C09-44FD-394D-9872-96C922AB7953}"/>
              </a:ext>
            </a:extLst>
          </p:cNvPr>
          <p:cNvSpPr>
            <a:spLocks noGrp="1" noTextEdit="1"/>
          </p:cNvSpPr>
          <p:nvPr>
            <p:ph type="pic" sz="quarter" idx="27"/>
          </p:nvPr>
        </p:nvSpPr>
        <p:spPr>
          <a:xfrm>
            <a:off x="9373418" y="1486859"/>
            <a:ext cx="2533864" cy="2901950"/>
          </a:xfrm>
          <a:custGeom>
            <a:avLst/>
            <a:gdLst>
              <a:gd name="T0" fmla="*/ 0 w 3232597"/>
              <a:gd name="T1" fmla="*/ 0 h 2902831"/>
              <a:gd name="T2" fmla="*/ 3232597 w 3232597"/>
              <a:gd name="T3" fmla="*/ 0 h 2902831"/>
              <a:gd name="T4" fmla="*/ 3232597 w 3232597"/>
              <a:gd name="T5" fmla="*/ 2902831 h 2902831"/>
              <a:gd name="T6" fmla="*/ 0 w 3232597"/>
              <a:gd name="T7" fmla="*/ 2902831 h 2902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2597" h="2902831">
                <a:moveTo>
                  <a:pt x="0" y="0"/>
                </a:moveTo>
                <a:lnTo>
                  <a:pt x="3232597" y="0"/>
                </a:lnTo>
                <a:lnTo>
                  <a:pt x="3232597" y="2902831"/>
                </a:lnTo>
                <a:lnTo>
                  <a:pt x="0" y="2902831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5DF835-19B4-8A41-A5C0-EFF9EDFE9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9EB0B1D-D725-D44B-9B63-9A71B54E3730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Imagen 23" descr="Trébol blanco " title="Trébol blanco ">
            <a:extLst>
              <a:ext uri="{FF2B5EF4-FFF2-40B4-BE49-F238E27FC236}">
                <a16:creationId xmlns:a16="http://schemas.microsoft.com/office/drawing/2014/main" id="{FA13F880-69C5-124C-ABFB-46ED6B65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25" name="Imagen 24">
            <a:hlinkClick r:id="rId3"/>
            <a:extLst>
              <a:ext uri="{FF2B5EF4-FFF2-40B4-BE49-F238E27FC236}">
                <a16:creationId xmlns:a16="http://schemas.microsoft.com/office/drawing/2014/main" id="{4EC75B60-D380-2B47-BB5B-98C5246F7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tré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arcador de posición de imagen 36" descr="Imagen">
            <a:extLst>
              <a:ext uri="{FF2B5EF4-FFF2-40B4-BE49-F238E27FC236}">
                <a16:creationId xmlns:a16="http://schemas.microsoft.com/office/drawing/2014/main" id="{EBB4CC33-FD9D-1447-A93A-7ED106F6BB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8083" y="1461801"/>
            <a:ext cx="3186722" cy="3838570"/>
          </a:xfrm>
          <a:custGeom>
            <a:avLst/>
            <a:gdLst>
              <a:gd name="connsiteX0" fmla="*/ 2219568 w 3186722"/>
              <a:gd name="connsiteY0" fmla="*/ 0 h 3838570"/>
              <a:gd name="connsiteX1" fmla="*/ 3186722 w 3186722"/>
              <a:gd name="connsiteY1" fmla="*/ 977730 h 3838570"/>
              <a:gd name="connsiteX2" fmla="*/ 2507170 w 3186722"/>
              <a:gd name="connsiteY2" fmla="*/ 1911503 h 3838570"/>
              <a:gd name="connsiteX3" fmla="*/ 2487928 w 3186722"/>
              <a:gd name="connsiteY3" fmla="*/ 1916505 h 3838570"/>
              <a:gd name="connsiteX4" fmla="*/ 2532153 w 3186722"/>
              <a:gd name="connsiteY4" fmla="*/ 1945135 h 3838570"/>
              <a:gd name="connsiteX5" fmla="*/ 2811583 w 3186722"/>
              <a:gd name="connsiteY5" fmla="*/ 2484658 h 3838570"/>
              <a:gd name="connsiteX6" fmla="*/ 2043722 w 3186722"/>
              <a:gd name="connsiteY6" fmla="*/ 3183841 h 3838570"/>
              <a:gd name="connsiteX7" fmla="*/ 1500762 w 3186722"/>
              <a:gd name="connsiteY7" fmla="*/ 2979055 h 3838570"/>
              <a:gd name="connsiteX8" fmla="*/ 1498598 w 3186722"/>
              <a:gd name="connsiteY8" fmla="*/ 2976667 h 3838570"/>
              <a:gd name="connsiteX9" fmla="*/ 1498598 w 3186722"/>
              <a:gd name="connsiteY9" fmla="*/ 3838570 h 3838570"/>
              <a:gd name="connsiteX10" fmla="*/ 1264137 w 3186722"/>
              <a:gd name="connsiteY10" fmla="*/ 3838570 h 3838570"/>
              <a:gd name="connsiteX11" fmla="*/ 1264137 w 3186722"/>
              <a:gd name="connsiteY11" fmla="*/ 2920146 h 3838570"/>
              <a:gd name="connsiteX12" fmla="*/ 1212474 w 3186722"/>
              <a:gd name="connsiteY12" fmla="*/ 2981196 h 3838570"/>
              <a:gd name="connsiteX13" fmla="*/ 715106 w 3186722"/>
              <a:gd name="connsiteY13" fmla="*/ 3182062 h 3838570"/>
              <a:gd name="connsiteX14" fmla="*/ 11721 w 3186722"/>
              <a:gd name="connsiteY14" fmla="*/ 2496262 h 3838570"/>
              <a:gd name="connsiteX15" fmla="*/ 715106 w 3186722"/>
              <a:gd name="connsiteY15" fmla="*/ 1810462 h 3838570"/>
              <a:gd name="connsiteX16" fmla="*/ 749485 w 3186722"/>
              <a:gd name="connsiteY16" fmla="*/ 1813841 h 3838570"/>
              <a:gd name="connsiteX17" fmla="*/ 750911 w 3186722"/>
              <a:gd name="connsiteY17" fmla="*/ 1803434 h 3838570"/>
              <a:gd name="connsiteX18" fmla="*/ 696546 w 3186722"/>
              <a:gd name="connsiteY18" fmla="*/ 1808922 h 3838570"/>
              <a:gd name="connsiteX19" fmla="*/ 0 w 3186722"/>
              <a:gd name="connsiteY19" fmla="*/ 1111399 h 3838570"/>
              <a:gd name="connsiteX20" fmla="*/ 696546 w 3186722"/>
              <a:gd name="connsiteY20" fmla="*/ 413876 h 3838570"/>
              <a:gd name="connsiteX21" fmla="*/ 1274133 w 3186722"/>
              <a:gd name="connsiteY21" fmla="*/ 721407 h 3838570"/>
              <a:gd name="connsiteX22" fmla="*/ 1282986 w 3186722"/>
              <a:gd name="connsiteY22" fmla="*/ 737740 h 3838570"/>
              <a:gd name="connsiteX23" fmla="*/ 1295895 w 3186722"/>
              <a:gd name="connsiteY23" fmla="*/ 686983 h 3838570"/>
              <a:gd name="connsiteX24" fmla="*/ 2219568 w 3186722"/>
              <a:gd name="connsiteY24" fmla="*/ 0 h 38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86722" h="3838570">
                <a:moveTo>
                  <a:pt x="2219568" y="0"/>
                </a:moveTo>
                <a:cubicBezTo>
                  <a:pt x="2753712" y="0"/>
                  <a:pt x="3186722" y="437745"/>
                  <a:pt x="3186722" y="977730"/>
                </a:cubicBezTo>
                <a:cubicBezTo>
                  <a:pt x="3186722" y="1416468"/>
                  <a:pt x="2900868" y="1787711"/>
                  <a:pt x="2507170" y="1911503"/>
                </a:cubicBezTo>
                <a:lnTo>
                  <a:pt x="2487928" y="1916505"/>
                </a:lnTo>
                <a:lnTo>
                  <a:pt x="2532153" y="1945135"/>
                </a:lnTo>
                <a:cubicBezTo>
                  <a:pt x="2702808" y="2073375"/>
                  <a:pt x="2811583" y="2267450"/>
                  <a:pt x="2811583" y="2484658"/>
                </a:cubicBezTo>
                <a:cubicBezTo>
                  <a:pt x="2811583" y="2870806"/>
                  <a:pt x="2467800" y="3183841"/>
                  <a:pt x="2043722" y="3183841"/>
                </a:cubicBezTo>
                <a:cubicBezTo>
                  <a:pt x="1831683" y="3183841"/>
                  <a:pt x="1639718" y="3105583"/>
                  <a:pt x="1500762" y="2979055"/>
                </a:cubicBezTo>
                <a:lnTo>
                  <a:pt x="1498598" y="2976667"/>
                </a:lnTo>
                <a:lnTo>
                  <a:pt x="1498598" y="3838570"/>
                </a:lnTo>
                <a:lnTo>
                  <a:pt x="1264137" y="3838570"/>
                </a:lnTo>
                <a:lnTo>
                  <a:pt x="1264137" y="2920146"/>
                </a:lnTo>
                <a:lnTo>
                  <a:pt x="1212474" y="2981196"/>
                </a:lnTo>
                <a:cubicBezTo>
                  <a:pt x="1085187" y="3105301"/>
                  <a:pt x="909341" y="3182062"/>
                  <a:pt x="715106" y="3182062"/>
                </a:cubicBezTo>
                <a:cubicBezTo>
                  <a:pt x="326637" y="3182062"/>
                  <a:pt x="11721" y="2875019"/>
                  <a:pt x="11721" y="2496262"/>
                </a:cubicBezTo>
                <a:cubicBezTo>
                  <a:pt x="11721" y="2117505"/>
                  <a:pt x="326637" y="1810462"/>
                  <a:pt x="715106" y="1810462"/>
                </a:cubicBezTo>
                <a:lnTo>
                  <a:pt x="749485" y="1813841"/>
                </a:lnTo>
                <a:lnTo>
                  <a:pt x="750911" y="1803434"/>
                </a:lnTo>
                <a:lnTo>
                  <a:pt x="696546" y="1808922"/>
                </a:lnTo>
                <a:cubicBezTo>
                  <a:pt x="311854" y="1808922"/>
                  <a:pt x="0" y="1496630"/>
                  <a:pt x="0" y="1111399"/>
                </a:cubicBezTo>
                <a:cubicBezTo>
                  <a:pt x="0" y="726168"/>
                  <a:pt x="311854" y="413876"/>
                  <a:pt x="696546" y="413876"/>
                </a:cubicBezTo>
                <a:cubicBezTo>
                  <a:pt x="936979" y="413876"/>
                  <a:pt x="1148959" y="535865"/>
                  <a:pt x="1274133" y="721407"/>
                </a:cubicBezTo>
                <a:lnTo>
                  <a:pt x="1282986" y="737740"/>
                </a:lnTo>
                <a:lnTo>
                  <a:pt x="1295895" y="686983"/>
                </a:lnTo>
                <a:cubicBezTo>
                  <a:pt x="1418348" y="288980"/>
                  <a:pt x="1785576" y="0"/>
                  <a:pt x="22195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648B81-6B85-2A45-B3E2-BF944E8D8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33" y="145475"/>
            <a:ext cx="11756019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92DBEB93-808E-7140-898E-3CC02F4D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A83A84F8-0C5C-F744-AA5F-27461C71E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5739" y="1557629"/>
            <a:ext cx="3210169" cy="3836543"/>
          </a:xfrm>
          <a:prstGeom prst="rect">
            <a:avLst/>
          </a:prstGeom>
        </p:spPr>
      </p:pic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A89E2D7E-DF4E-A046-80B0-FFBD4F016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46" y="1484797"/>
            <a:ext cx="5157787" cy="36845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3295C36-E251-8E47-BA13-811D26288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10A991D-F4AA-5F48-A920-EA3A39C74D68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n 19" descr="Trébol blanco " title="Trébol blanco ">
            <a:extLst>
              <a:ext uri="{FF2B5EF4-FFF2-40B4-BE49-F238E27FC236}">
                <a16:creationId xmlns:a16="http://schemas.microsoft.com/office/drawing/2014/main" id="{E6B93D03-5EC4-284D-A2C9-5B2F6C2A9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21" name="Imagen 20">
            <a:hlinkClick r:id="rId4"/>
            <a:extLst>
              <a:ext uri="{FF2B5EF4-FFF2-40B4-BE49-F238E27FC236}">
                <a16:creationId xmlns:a16="http://schemas.microsoft.com/office/drawing/2014/main" id="{982F1DAF-7215-7749-9FD6-6900689A7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8648B81-6B85-2A45-B3E2-BF944E8D8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33" y="145475"/>
            <a:ext cx="11756019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92DBEB93-808E-7140-898E-3CC02F4D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A89E2D7E-DF4E-A046-80B0-FFBD4F016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46" y="2254394"/>
            <a:ext cx="5157787" cy="36845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5" name="Picture Placeholder 2" descr="Imagen">
            <a:extLst>
              <a:ext uri="{FF2B5EF4-FFF2-40B4-BE49-F238E27FC236}">
                <a16:creationId xmlns:a16="http://schemas.microsoft.com/office/drawing/2014/main" id="{A8164006-CB82-364D-8A4A-F550F9D8E381}"/>
              </a:ext>
            </a:extLst>
          </p:cNvPr>
          <p:cNvSpPr>
            <a:spLocks noGrp="1" noTextEdit="1"/>
          </p:cNvSpPr>
          <p:nvPr>
            <p:ph type="pic" sz="quarter" idx="10"/>
          </p:nvPr>
        </p:nvSpPr>
        <p:spPr>
          <a:xfrm>
            <a:off x="381294" y="1002002"/>
            <a:ext cx="6125014" cy="961535"/>
          </a:xfrm>
          <a:custGeom>
            <a:avLst/>
            <a:gdLst>
              <a:gd name="T0" fmla="*/ 0 w 3348507"/>
              <a:gd name="T1" fmla="*/ 0 h 2897746"/>
              <a:gd name="T2" fmla="*/ 3348507 w 3348507"/>
              <a:gd name="T3" fmla="*/ 0 h 2897746"/>
              <a:gd name="T4" fmla="*/ 3348507 w 3348507"/>
              <a:gd name="T5" fmla="*/ 2897746 h 2897746"/>
              <a:gd name="T6" fmla="*/ 0 w 3348507"/>
              <a:gd name="T7" fmla="*/ 2897746 h 28977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48507" h="2897746">
                <a:moveTo>
                  <a:pt x="0" y="0"/>
                </a:moveTo>
                <a:lnTo>
                  <a:pt x="3348507" y="0"/>
                </a:lnTo>
                <a:lnTo>
                  <a:pt x="3348507" y="2897746"/>
                </a:lnTo>
                <a:lnTo>
                  <a:pt x="0" y="2897746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CF917AD-65A4-8F4C-8BFB-181C45406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AE73453-C3C4-2D4A-A389-6DE13BA0DD29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Imagen 20" descr="Trébol blanco " title="Trébol blanco ">
            <a:extLst>
              <a:ext uri="{FF2B5EF4-FFF2-40B4-BE49-F238E27FC236}">
                <a16:creationId xmlns:a16="http://schemas.microsoft.com/office/drawing/2014/main" id="{DBDB0273-2D8F-7140-8EC1-B4A15E968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22" name="Imagen 21">
            <a:hlinkClick r:id="rId3"/>
            <a:extLst>
              <a:ext uri="{FF2B5EF4-FFF2-40B4-BE49-F238E27FC236}">
                <a16:creationId xmlns:a16="http://schemas.microsoft.com/office/drawing/2014/main" id="{FFD38FB3-E826-CB41-AE5F-FC0590B3F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451DA5C-5D95-4449-A298-018E9A70F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7231"/>
            <a:ext cx="12192000" cy="6975231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 descr="Logo Plena Inclusión blanco " title="Logo Plena Inclusión">
            <a:extLst>
              <a:ext uri="{FF2B5EF4-FFF2-40B4-BE49-F238E27FC236}">
                <a16:creationId xmlns:a16="http://schemas.microsoft.com/office/drawing/2014/main" id="{DC4054D5-36D2-5D42-BCBC-4646F0B02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7629" y="2461848"/>
            <a:ext cx="2156742" cy="745261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65527C3-133F-A747-A8C4-8C076821672E}"/>
              </a:ext>
            </a:extLst>
          </p:cNvPr>
          <p:cNvCxnSpPr/>
          <p:nvPr userDrawn="1"/>
        </p:nvCxnSpPr>
        <p:spPr>
          <a:xfrm>
            <a:off x="0" y="592015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CD6263B6-0700-1E4F-A324-8AE50B600E0A}"/>
              </a:ext>
            </a:extLst>
          </p:cNvPr>
          <p:cNvSpPr txBox="1"/>
          <p:nvPr userDrawn="1"/>
        </p:nvSpPr>
        <p:spPr>
          <a:xfrm>
            <a:off x="302124" y="6203211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800" spc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info@plenainclusion.org</a:t>
            </a:r>
            <a:endParaRPr lang="id-ID" sz="1800" spc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 descr="Web Plena Inclusión">
            <a:hlinkClick r:id="rId3"/>
            <a:extLst>
              <a:ext uri="{FF2B5EF4-FFF2-40B4-BE49-F238E27FC236}">
                <a16:creationId xmlns:a16="http://schemas.microsoft.com/office/drawing/2014/main" id="{C7615067-A95C-C541-903C-9DBC161F3F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4155" y="3650893"/>
            <a:ext cx="3943691" cy="34408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50316F10-AA91-9A43-A2F9-0F00D31C1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4864" y="6082887"/>
            <a:ext cx="4314826" cy="61238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b="1" dirty="0"/>
              <a:t>Fecha </a:t>
            </a:r>
          </a:p>
        </p:txBody>
      </p:sp>
    </p:spTree>
    <p:extLst>
      <p:ext uri="{BB962C8B-B14F-4D97-AF65-F5344CB8AC3E}">
        <p14:creationId xmlns:p14="http://schemas.microsoft.com/office/powerpoint/2010/main" val="19824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94471AD8-CF44-4F40-8002-CF9AEAD6BF8D}"/>
              </a:ext>
            </a:extLst>
          </p:cNvPr>
          <p:cNvSpPr/>
          <p:nvPr userDrawn="1"/>
        </p:nvSpPr>
        <p:spPr>
          <a:xfrm flipH="1">
            <a:off x="0" y="0"/>
            <a:ext cx="6829986" cy="6889531"/>
          </a:xfrm>
          <a:custGeom>
            <a:avLst/>
            <a:gdLst>
              <a:gd name="connsiteX0" fmla="*/ 0 w 6705600"/>
              <a:gd name="connsiteY0" fmla="*/ 0 h 6858000"/>
              <a:gd name="connsiteX1" fmla="*/ 6705600 w 6705600"/>
              <a:gd name="connsiteY1" fmla="*/ 0 h 6858000"/>
              <a:gd name="connsiteX2" fmla="*/ 6705600 w 6705600"/>
              <a:gd name="connsiteY2" fmla="*/ 6858000 h 6858000"/>
              <a:gd name="connsiteX3" fmla="*/ 0 w 6705600"/>
              <a:gd name="connsiteY3" fmla="*/ 6858000 h 6858000"/>
              <a:gd name="connsiteX4" fmla="*/ 0 w 6705600"/>
              <a:gd name="connsiteY4" fmla="*/ 0 h 6858000"/>
              <a:gd name="connsiteX0" fmla="*/ 1245476 w 6705600"/>
              <a:gd name="connsiteY0" fmla="*/ 1781503 h 6858000"/>
              <a:gd name="connsiteX1" fmla="*/ 6705600 w 6705600"/>
              <a:gd name="connsiteY1" fmla="*/ 0 h 6858000"/>
              <a:gd name="connsiteX2" fmla="*/ 6705600 w 6705600"/>
              <a:gd name="connsiteY2" fmla="*/ 6858000 h 6858000"/>
              <a:gd name="connsiteX3" fmla="*/ 0 w 6705600"/>
              <a:gd name="connsiteY3" fmla="*/ 6858000 h 6858000"/>
              <a:gd name="connsiteX4" fmla="*/ 1245476 w 6705600"/>
              <a:gd name="connsiteY4" fmla="*/ 1781503 h 6858000"/>
              <a:gd name="connsiteX0" fmla="*/ 1229710 w 6705600"/>
              <a:gd name="connsiteY0" fmla="*/ 0 h 6858000"/>
              <a:gd name="connsiteX1" fmla="*/ 6705600 w 6705600"/>
              <a:gd name="connsiteY1" fmla="*/ 0 h 6858000"/>
              <a:gd name="connsiteX2" fmla="*/ 6705600 w 6705600"/>
              <a:gd name="connsiteY2" fmla="*/ 6858000 h 6858000"/>
              <a:gd name="connsiteX3" fmla="*/ 0 w 6705600"/>
              <a:gd name="connsiteY3" fmla="*/ 6858000 h 6858000"/>
              <a:gd name="connsiteX4" fmla="*/ 1229710 w 6705600"/>
              <a:gd name="connsiteY4" fmla="*/ 0 h 6858000"/>
              <a:gd name="connsiteX0" fmla="*/ 2144110 w 7620000"/>
              <a:gd name="connsiteY0" fmla="*/ 0 h 6889531"/>
              <a:gd name="connsiteX1" fmla="*/ 7620000 w 7620000"/>
              <a:gd name="connsiteY1" fmla="*/ 0 h 6889531"/>
              <a:gd name="connsiteX2" fmla="*/ 7620000 w 7620000"/>
              <a:gd name="connsiteY2" fmla="*/ 6858000 h 6889531"/>
              <a:gd name="connsiteX3" fmla="*/ 0 w 7620000"/>
              <a:gd name="connsiteY3" fmla="*/ 6889531 h 6889531"/>
              <a:gd name="connsiteX4" fmla="*/ 2144110 w 7620000"/>
              <a:gd name="connsiteY4" fmla="*/ 0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6889531">
                <a:moveTo>
                  <a:pt x="2144110" y="0"/>
                </a:moveTo>
                <a:lnTo>
                  <a:pt x="7620000" y="0"/>
                </a:lnTo>
                <a:lnTo>
                  <a:pt x="7620000" y="6858000"/>
                </a:lnTo>
                <a:lnTo>
                  <a:pt x="0" y="6889531"/>
                </a:lnTo>
                <a:lnTo>
                  <a:pt x="2144110" y="0"/>
                </a:lnTo>
                <a:close/>
              </a:path>
            </a:pathLst>
          </a:custGeom>
          <a:solidFill>
            <a:srgbClr val="289B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17">
            <a:extLst>
              <a:ext uri="{FF2B5EF4-FFF2-40B4-BE49-F238E27FC236}">
                <a16:creationId xmlns:a16="http://schemas.microsoft.com/office/drawing/2014/main" id="{4348B348-98B5-C944-AB0E-D9573B8FA589}"/>
              </a:ext>
            </a:extLst>
          </p:cNvPr>
          <p:cNvCxnSpPr>
            <a:cxnSpLocks/>
          </p:cNvCxnSpPr>
          <p:nvPr userDrawn="1"/>
        </p:nvCxnSpPr>
        <p:spPr>
          <a:xfrm>
            <a:off x="1057308" y="4119231"/>
            <a:ext cx="7764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C4FBFE2-0C1A-7442-B9BD-4F5DA0119FCE}"/>
              </a:ext>
            </a:extLst>
          </p:cNvPr>
          <p:cNvSpPr/>
          <p:nvPr userDrawn="1"/>
        </p:nvSpPr>
        <p:spPr>
          <a:xfrm>
            <a:off x="735724" y="672762"/>
            <a:ext cx="10720552" cy="577515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Logo Plena Inclusión blanco" title="Logo Plena Inclusión">
            <a:extLst>
              <a:ext uri="{FF2B5EF4-FFF2-40B4-BE49-F238E27FC236}">
                <a16:creationId xmlns:a16="http://schemas.microsoft.com/office/drawing/2014/main" id="{FDBCD7FF-AE93-4940-933B-06CD0A421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693" y="1060413"/>
            <a:ext cx="1659456" cy="57080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249DBFF-3BDA-2043-822F-C503370867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692" y="2536839"/>
            <a:ext cx="4393591" cy="139833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Texto de título en 2 líneas</a:t>
            </a:r>
          </a:p>
        </p:txBody>
      </p:sp>
    </p:spTree>
    <p:extLst>
      <p:ext uri="{BB962C8B-B14F-4D97-AF65-F5344CB8AC3E}">
        <p14:creationId xmlns:p14="http://schemas.microsoft.com/office/powerpoint/2010/main" val="3844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 descr="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2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0D0FCE0D-73E3-ED4B-A3B0-72EA5DECE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A3FC3E6-1206-A24D-8255-92D8F548BBC3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n 16" descr="Trébol blanco parte del logo de plena inclusión " title="Trébol blanco ">
            <a:extLst>
              <a:ext uri="{FF2B5EF4-FFF2-40B4-BE49-F238E27FC236}">
                <a16:creationId xmlns:a16="http://schemas.microsoft.com/office/drawing/2014/main" id="{0D8FB2F8-C56D-9F49-ADFA-CD5279170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6A7BF766-F958-244D-995A-F746AF824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0372" y="829861"/>
            <a:ext cx="9151257" cy="4692952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E3629B9-C606-8B4E-A708-0F8A606FC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0371" y="2056116"/>
            <a:ext cx="9151257" cy="7457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Título Sección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1CA45D0-2021-3944-A8B4-C969825FC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1030" y="3176337"/>
            <a:ext cx="5849938" cy="111442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netus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,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 justo libero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dolor, </a:t>
            </a:r>
            <a:r>
              <a:rPr lang="es-ES" dirty="0" err="1"/>
              <a:t>conubia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.</a:t>
            </a:r>
          </a:p>
        </p:txBody>
      </p:sp>
      <p:pic>
        <p:nvPicPr>
          <p:cNvPr id="32" name="Imagen 31">
            <a:hlinkClick r:id="rId3"/>
            <a:extLst>
              <a:ext uri="{FF2B5EF4-FFF2-40B4-BE49-F238E27FC236}">
                <a16:creationId xmlns:a16="http://schemas.microsoft.com/office/drawing/2014/main" id="{EA7E0F41-5F40-7A42-936C-A19736595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qu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33" y="145475"/>
            <a:ext cx="11756019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3086D673-CE37-124D-99B6-8E37A012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CB2181-2D8D-2747-9680-E46F486B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46" y="1484796"/>
            <a:ext cx="11426739" cy="4236053"/>
          </a:xfrm>
        </p:spPr>
        <p:txBody>
          <a:bodyPr/>
          <a:lstStyle>
            <a:lvl1pPr marL="0" indent="0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8BED745-7A50-074F-9F4B-70CA0A36D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B39B6DE-6FF0-1440-B684-706B7155F5D8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n 17" descr="Trébol blanco " title="Trébol blanco ">
            <a:extLst>
              <a:ext uri="{FF2B5EF4-FFF2-40B4-BE49-F238E27FC236}">
                <a16:creationId xmlns:a16="http://schemas.microsoft.com/office/drawing/2014/main" id="{A7A8C316-B3FA-EC45-9C1C-67CDF15A0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20" name="Imagen 19">
            <a:hlinkClick r:id="rId3"/>
            <a:extLst>
              <a:ext uri="{FF2B5EF4-FFF2-40B4-BE49-F238E27FC236}">
                <a16:creationId xmlns:a16="http://schemas.microsoft.com/office/drawing/2014/main" id="{E0260624-EC91-714E-8412-8BB57AC10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ques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33" y="145475"/>
            <a:ext cx="11756019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3086D673-CE37-124D-99B6-8E37A012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CB2181-2D8D-2747-9680-E46F486B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46" y="1484797"/>
            <a:ext cx="5157787" cy="36845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ECFFC65-84F7-2747-A2E5-3570FACE0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258" y="1484797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81F45A5-98FD-3C42-AD1A-221354C47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0EB068-55B6-304C-9211-8D8441D6408A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Imagen 20" descr="Trébol blanco " title="Trébol blanco ">
            <a:extLst>
              <a:ext uri="{FF2B5EF4-FFF2-40B4-BE49-F238E27FC236}">
                <a16:creationId xmlns:a16="http://schemas.microsoft.com/office/drawing/2014/main" id="{B345E0A6-F386-C64C-BA2C-0013F3FF5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22" name="Imagen 21">
            <a:hlinkClick r:id="rId3"/>
            <a:extLst>
              <a:ext uri="{FF2B5EF4-FFF2-40B4-BE49-F238E27FC236}">
                <a16:creationId xmlns:a16="http://schemas.microsoft.com/office/drawing/2014/main" id="{D9D8D34C-2211-4D44-812B-FE7A9ACC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" descr="Imagen">
            <a:extLst>
              <a:ext uri="{FF2B5EF4-FFF2-40B4-BE49-F238E27FC236}">
                <a16:creationId xmlns:a16="http://schemas.microsoft.com/office/drawing/2014/main" id="{E9977E6E-429F-FF40-B52B-EDE9310D66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846" y="909801"/>
            <a:ext cx="11595606" cy="52096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648B81-6B85-2A45-B3E2-BF944E8D8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33" y="145475"/>
            <a:ext cx="11756019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92DBEB93-808E-7140-898E-3CC02F4D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77DD87F-D9CB-7949-B4DE-C416C4D18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A9AF73B-789E-024F-BA70-8D111983114F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n 17" descr="Trébol blanco " title="Trébol blanco ">
            <a:extLst>
              <a:ext uri="{FF2B5EF4-FFF2-40B4-BE49-F238E27FC236}">
                <a16:creationId xmlns:a16="http://schemas.microsoft.com/office/drawing/2014/main" id="{7F422CB0-EAED-7C4F-87DA-AF3A0BE83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20" name="Imagen 19">
            <a:hlinkClick r:id="rId3"/>
            <a:extLst>
              <a:ext uri="{FF2B5EF4-FFF2-40B4-BE49-F238E27FC236}">
                <a16:creationId xmlns:a16="http://schemas.microsoft.com/office/drawing/2014/main" id="{4BE48F23-DCAF-104C-A22E-2261DAEAB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6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34" y="145475"/>
            <a:ext cx="7554412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3086D673-CE37-124D-99B6-8E37A012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CB2181-2D8D-2747-9680-E46F486B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46" y="1484797"/>
            <a:ext cx="5157787" cy="3684588"/>
          </a:xfrm>
        </p:spPr>
        <p:txBody>
          <a:bodyPr/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74BACAA-5636-5443-B109-87E4227F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1793" y="0"/>
            <a:ext cx="4020207" cy="6350647"/>
          </a:xfrm>
          <a:prstGeom prst="rect">
            <a:avLst/>
          </a:prstGeom>
          <a:solidFill>
            <a:srgbClr val="289B3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2E7A6EA9-6E00-0840-B7D9-8104635F9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82069" y="-2027"/>
            <a:ext cx="4020207" cy="6352673"/>
          </a:xfrm>
        </p:spPr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6EBB11D-9983-5F44-B661-95B684DD4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1847381-1DA1-FA46-B970-B13122806DED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Imagen 21" descr="Trébol blanco " title="Trébol blanco ">
            <a:extLst>
              <a:ext uri="{FF2B5EF4-FFF2-40B4-BE49-F238E27FC236}">
                <a16:creationId xmlns:a16="http://schemas.microsoft.com/office/drawing/2014/main" id="{70198C75-A2D5-6845-AAAE-822EB751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23" name="Imagen 22">
            <a:hlinkClick r:id="rId3"/>
            <a:extLst>
              <a:ext uri="{FF2B5EF4-FFF2-40B4-BE49-F238E27FC236}">
                <a16:creationId xmlns:a16="http://schemas.microsoft.com/office/drawing/2014/main" id="{B4E31ADE-7977-6647-AC02-91FD874EA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tex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33" y="145475"/>
            <a:ext cx="11756019" cy="453652"/>
          </a:xfrm>
        </p:spPr>
        <p:txBody>
          <a:bodyPr anchor="t">
            <a:normAutofit/>
          </a:bodyPr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3086D673-CE37-124D-99B6-8E37A012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1846" y="711144"/>
            <a:ext cx="776453" cy="0"/>
          </a:xfrm>
          <a:prstGeom prst="line">
            <a:avLst/>
          </a:prstGeom>
          <a:ln w="57150">
            <a:solidFill>
              <a:srgbClr val="28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65F8642F-0E1F-A34D-9B14-1BB33417A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5104"/>
            <a:ext cx="7658100" cy="2445539"/>
          </a:xfrm>
          <a:prstGeom prst="rect">
            <a:avLst/>
          </a:prstGeom>
          <a:solidFill>
            <a:srgbClr val="289B3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Picture Placeholder 1" descr="Imagen">
            <a:extLst>
              <a:ext uri="{FF2B5EF4-FFF2-40B4-BE49-F238E27FC236}">
                <a16:creationId xmlns:a16="http://schemas.microsoft.com/office/drawing/2014/main" id="{A321471F-DE12-154C-BC8A-D9575590D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3450" y="847023"/>
            <a:ext cx="7448550" cy="3056050"/>
          </a:xfrm>
        </p:spPr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1BC5DE-1450-B149-B9B5-1DAE15A6DF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21" y="2078533"/>
            <a:ext cx="3762810" cy="1668463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>
              <a:lnSpc>
                <a:spcPct val="150000"/>
              </a:lnSpc>
            </a:pP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ipsum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eiusmod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id-ID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4"/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50D70AF-506A-9B4C-A0B6-00F29A61B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221" y="1155990"/>
            <a:ext cx="3762810" cy="920510"/>
          </a:xfrm>
        </p:spPr>
        <p:txBody>
          <a:bodyPr>
            <a:normAutofit/>
          </a:bodyPr>
          <a:lstStyle>
            <a:lvl1pPr marL="0" indent="0">
              <a:buNone/>
              <a:defRPr sz="6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99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89CF32-F6AD-4E46-A69D-39E3A2134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2146" y="4422201"/>
            <a:ext cx="3411538" cy="1595437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>
              <a:lnSpc>
                <a:spcPct val="150000"/>
              </a:lnSpc>
            </a:pP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ipsum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d-ID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/>
            <a:endParaRPr lang="es-ES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63F3D144-43D7-7942-8EAF-296454C05B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215" y="5165089"/>
            <a:ext cx="6055678" cy="8876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>
              <a:lnSpc>
                <a:spcPct val="150000"/>
              </a:lnSpc>
            </a:pP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ipsum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id-ID" sz="18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d-ID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/>
            <a:endParaRPr lang="es-ES" dirty="0"/>
          </a:p>
        </p:txBody>
      </p:sp>
      <p:sp>
        <p:nvSpPr>
          <p:cNvPr id="26" name="Marcador de texto 5">
            <a:extLst>
              <a:ext uri="{FF2B5EF4-FFF2-40B4-BE49-F238E27FC236}">
                <a16:creationId xmlns:a16="http://schemas.microsoft.com/office/drawing/2014/main" id="{878E4BD8-97F8-F54D-8FDD-4B027C3E3B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215" y="4157098"/>
            <a:ext cx="3762810" cy="920510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C4AB14B-78F5-8444-BFDE-2F1C5594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2674"/>
            <a:ext cx="12192000" cy="505326"/>
          </a:xfrm>
          <a:prstGeom prst="rect">
            <a:avLst/>
          </a:prstGeom>
          <a:solidFill>
            <a:srgbClr val="289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C956F35-BF6B-DB4C-B8F0-DA660D4805E2}"/>
              </a:ext>
            </a:extLst>
          </p:cNvPr>
          <p:cNvSpPr/>
          <p:nvPr userDrawn="1"/>
        </p:nvSpPr>
        <p:spPr>
          <a:xfrm>
            <a:off x="10754805" y="646493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</a:t>
            </a:r>
            <a:fld id="{987F3D4B-C218-44B4-9FFD-37EAEB72067E}" type="slidenum">
              <a:rPr lang="es-ES" sz="1400" b="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‹Nº›</a:t>
            </a:fld>
            <a:endParaRPr lang="es-ES" sz="1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Imagen 30" descr="Trébol blanco " title="Trébol blanco ">
            <a:extLst>
              <a:ext uri="{FF2B5EF4-FFF2-40B4-BE49-F238E27FC236}">
                <a16:creationId xmlns:a16="http://schemas.microsoft.com/office/drawing/2014/main" id="{C579E40D-F191-9C4E-A513-0714342C6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4934"/>
            <a:ext cx="334926" cy="395093"/>
          </a:xfrm>
          <a:prstGeom prst="rect">
            <a:avLst/>
          </a:prstGeom>
        </p:spPr>
      </p:pic>
      <p:pic>
        <p:nvPicPr>
          <p:cNvPr id="32" name="Imagen 31">
            <a:hlinkClick r:id="rId3"/>
            <a:extLst>
              <a:ext uri="{FF2B5EF4-FFF2-40B4-BE49-F238E27FC236}">
                <a16:creationId xmlns:a16="http://schemas.microsoft.com/office/drawing/2014/main" id="{F2942E7C-FDDC-A148-AA9F-31F7F0B2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58" y="6593505"/>
            <a:ext cx="1389381" cy="1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9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1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6DD3B8C-1A73-BC4C-B5B4-33956C97D18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24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4" r:id="rId3"/>
    <p:sldLayoutId id="2147483683" r:id="rId4"/>
    <p:sldLayoutId id="2147483682" r:id="rId5"/>
    <p:sldLayoutId id="2147483663" r:id="rId6"/>
    <p:sldLayoutId id="2147483678" r:id="rId7"/>
    <p:sldLayoutId id="2147483673" r:id="rId8"/>
    <p:sldLayoutId id="2147483674" r:id="rId9"/>
    <p:sldLayoutId id="2147483677" r:id="rId10"/>
    <p:sldLayoutId id="2147483676" r:id="rId11"/>
    <p:sldLayoutId id="2147483679" r:id="rId12"/>
    <p:sldLayoutId id="2147483680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edro@sinergiacrm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@sinergiacrm.or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doodle.com/bp/pedro%C3%A1lvarez1/sinergiati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Brecha_digita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extLst>
              <a:ext uri="{FF2B5EF4-FFF2-40B4-BE49-F238E27FC236}">
                <a16:creationId xmlns:a16="http://schemas.microsoft.com/office/drawing/2014/main" id="{D9DB299B-663D-4894-A4EE-33FC510FED86}"/>
              </a:ext>
            </a:extLst>
          </p:cNvPr>
          <p:cNvSpPr/>
          <p:nvPr/>
        </p:nvSpPr>
        <p:spPr>
          <a:xfrm flipH="1">
            <a:off x="0" y="0"/>
            <a:ext cx="6829986" cy="6889531"/>
          </a:xfrm>
          <a:custGeom>
            <a:avLst/>
            <a:gdLst>
              <a:gd name="connsiteX0" fmla="*/ 0 w 6705600"/>
              <a:gd name="connsiteY0" fmla="*/ 0 h 6858000"/>
              <a:gd name="connsiteX1" fmla="*/ 6705600 w 6705600"/>
              <a:gd name="connsiteY1" fmla="*/ 0 h 6858000"/>
              <a:gd name="connsiteX2" fmla="*/ 6705600 w 6705600"/>
              <a:gd name="connsiteY2" fmla="*/ 6858000 h 6858000"/>
              <a:gd name="connsiteX3" fmla="*/ 0 w 6705600"/>
              <a:gd name="connsiteY3" fmla="*/ 6858000 h 6858000"/>
              <a:gd name="connsiteX4" fmla="*/ 0 w 6705600"/>
              <a:gd name="connsiteY4" fmla="*/ 0 h 6858000"/>
              <a:gd name="connsiteX0" fmla="*/ 1245476 w 6705600"/>
              <a:gd name="connsiteY0" fmla="*/ 1781503 h 6858000"/>
              <a:gd name="connsiteX1" fmla="*/ 6705600 w 6705600"/>
              <a:gd name="connsiteY1" fmla="*/ 0 h 6858000"/>
              <a:gd name="connsiteX2" fmla="*/ 6705600 w 6705600"/>
              <a:gd name="connsiteY2" fmla="*/ 6858000 h 6858000"/>
              <a:gd name="connsiteX3" fmla="*/ 0 w 6705600"/>
              <a:gd name="connsiteY3" fmla="*/ 6858000 h 6858000"/>
              <a:gd name="connsiteX4" fmla="*/ 1245476 w 6705600"/>
              <a:gd name="connsiteY4" fmla="*/ 1781503 h 6858000"/>
              <a:gd name="connsiteX0" fmla="*/ 1229710 w 6705600"/>
              <a:gd name="connsiteY0" fmla="*/ 0 h 6858000"/>
              <a:gd name="connsiteX1" fmla="*/ 6705600 w 6705600"/>
              <a:gd name="connsiteY1" fmla="*/ 0 h 6858000"/>
              <a:gd name="connsiteX2" fmla="*/ 6705600 w 6705600"/>
              <a:gd name="connsiteY2" fmla="*/ 6858000 h 6858000"/>
              <a:gd name="connsiteX3" fmla="*/ 0 w 6705600"/>
              <a:gd name="connsiteY3" fmla="*/ 6858000 h 6858000"/>
              <a:gd name="connsiteX4" fmla="*/ 1229710 w 6705600"/>
              <a:gd name="connsiteY4" fmla="*/ 0 h 6858000"/>
              <a:gd name="connsiteX0" fmla="*/ 2144110 w 7620000"/>
              <a:gd name="connsiteY0" fmla="*/ 0 h 6889531"/>
              <a:gd name="connsiteX1" fmla="*/ 7620000 w 7620000"/>
              <a:gd name="connsiteY1" fmla="*/ 0 h 6889531"/>
              <a:gd name="connsiteX2" fmla="*/ 7620000 w 7620000"/>
              <a:gd name="connsiteY2" fmla="*/ 6858000 h 6889531"/>
              <a:gd name="connsiteX3" fmla="*/ 0 w 7620000"/>
              <a:gd name="connsiteY3" fmla="*/ 6889531 h 6889531"/>
              <a:gd name="connsiteX4" fmla="*/ 2144110 w 7620000"/>
              <a:gd name="connsiteY4" fmla="*/ 0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6889531">
                <a:moveTo>
                  <a:pt x="2144110" y="0"/>
                </a:moveTo>
                <a:lnTo>
                  <a:pt x="7620000" y="0"/>
                </a:lnTo>
                <a:lnTo>
                  <a:pt x="7620000" y="6858000"/>
                </a:lnTo>
                <a:lnTo>
                  <a:pt x="0" y="6889531"/>
                </a:lnTo>
                <a:lnTo>
                  <a:pt x="2144110" y="0"/>
                </a:lnTo>
                <a:close/>
              </a:path>
            </a:pathLst>
          </a:custGeom>
          <a:solidFill>
            <a:srgbClr val="289B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B363EAB7-8F82-4D11-BA45-5D48A310BD15}"/>
              </a:ext>
            </a:extLst>
          </p:cNvPr>
          <p:cNvCxnSpPr>
            <a:cxnSpLocks/>
          </p:cNvCxnSpPr>
          <p:nvPr/>
        </p:nvCxnSpPr>
        <p:spPr>
          <a:xfrm>
            <a:off x="1057308" y="4119231"/>
            <a:ext cx="7764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8635A50-B6B3-412E-9E9A-F8D89C932F60}"/>
              </a:ext>
            </a:extLst>
          </p:cNvPr>
          <p:cNvSpPr/>
          <p:nvPr/>
        </p:nvSpPr>
        <p:spPr>
          <a:xfrm>
            <a:off x="735724" y="672762"/>
            <a:ext cx="10720552" cy="577515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Logo Plena Inclusión blanco" title="Logo Plena Inclusión">
            <a:extLst>
              <a:ext uri="{FF2B5EF4-FFF2-40B4-BE49-F238E27FC236}">
                <a16:creationId xmlns:a16="http://schemas.microsoft.com/office/drawing/2014/main" id="{4F1D33D7-9629-457D-9454-2E1E52194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93" y="1060413"/>
            <a:ext cx="1659456" cy="57080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08FEEB8-27BD-4BD5-ABEB-CCA4BA68E3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692" y="2536839"/>
            <a:ext cx="4393591" cy="1398330"/>
          </a:xfrm>
        </p:spPr>
        <p:txBody>
          <a:bodyPr>
            <a:normAutofit fontScale="92500"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OPTIMIZACIÓN DEL TRABAJO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35724" y="5770763"/>
            <a:ext cx="60942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Sistema integral de apoyos para el fortalecimiento de organizaciones - IRPF 2022</a:t>
            </a:r>
            <a:endParaRPr lang="es-ES" sz="1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8" name="Picture 4" descr="20 claves para crear un buen equipo de trabajo - MarianoCabrera.com">
            <a:extLst>
              <a:ext uri="{FF2B5EF4-FFF2-40B4-BE49-F238E27FC236}">
                <a16:creationId xmlns:a16="http://schemas.microsoft.com/office/drawing/2014/main" id="{BCE7F34B-1F75-03DC-BFD9-AB1060175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9939" r="2918" b="29910"/>
          <a:stretch/>
        </p:blipFill>
        <p:spPr bwMode="auto">
          <a:xfrm>
            <a:off x="6391922" y="2644593"/>
            <a:ext cx="5777983" cy="16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7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ECAF97B-2A52-2B43-1977-71354B05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Conceptos clave en las sesiones: “SOMOS ASÍ…”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71BAA7-60A0-1B1C-AA19-9661C90CB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85"/>
          <a:stretch/>
        </p:blipFill>
        <p:spPr>
          <a:xfrm>
            <a:off x="514249" y="1623527"/>
            <a:ext cx="9648984" cy="4551504"/>
          </a:xfrm>
          <a:prstGeom prst="rect">
            <a:avLst/>
          </a:prstGeom>
          <a:ln>
            <a:noFill/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2C0CA60-E138-48A5-C196-BF3564053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r="36347"/>
          <a:stretch/>
        </p:blipFill>
        <p:spPr bwMode="auto">
          <a:xfrm>
            <a:off x="10163233" y="3553581"/>
            <a:ext cx="1691036" cy="26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C2EEA86-31EE-6938-F326-AD4A73CB69B0}"/>
              </a:ext>
            </a:extLst>
          </p:cNvPr>
          <p:cNvSpPr txBox="1">
            <a:spLocks/>
          </p:cNvSpPr>
          <p:nvPr/>
        </p:nvSpPr>
        <p:spPr>
          <a:xfrm>
            <a:off x="6533400" y="3956592"/>
            <a:ext cx="3273989" cy="83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" sz="1200" b="1" i="0" dirty="0">
                <a:solidFill>
                  <a:srgbClr val="202122"/>
                </a:solidFill>
                <a:effectLst/>
              </a:rPr>
              <a:t>José Cruz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" sz="1200" b="1" dirty="0">
                <a:solidFill>
                  <a:srgbClr val="202122"/>
                </a:solidFill>
              </a:rPr>
              <a:t>T</a:t>
            </a:r>
            <a:r>
              <a:rPr lang="es-ES" sz="1200" b="1" i="0" dirty="0">
                <a:solidFill>
                  <a:srgbClr val="202122"/>
                </a:solidFill>
                <a:effectLst/>
              </a:rPr>
              <a:t>écnico Mantenimiento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" sz="1200" b="1" i="0" dirty="0">
                <a:solidFill>
                  <a:srgbClr val="202122"/>
                </a:solidFill>
                <a:effectLst/>
              </a:rPr>
              <a:t>La </a:t>
            </a:r>
            <a:r>
              <a:rPr lang="es-ES" sz="1200" b="1" i="0" dirty="0" err="1">
                <a:solidFill>
                  <a:srgbClr val="202122"/>
                </a:solidFill>
                <a:effectLst/>
              </a:rPr>
              <a:t>Fageda</a:t>
            </a:r>
            <a:endParaRPr lang="es-ES" sz="1200" b="1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1D68E76-1ED8-CEB8-AEA0-2CB0EEF58207}"/>
              </a:ext>
            </a:extLst>
          </p:cNvPr>
          <p:cNvSpPr/>
          <p:nvPr/>
        </p:nvSpPr>
        <p:spPr>
          <a:xfrm>
            <a:off x="625551" y="4792382"/>
            <a:ext cx="9181838" cy="1382649"/>
          </a:xfrm>
          <a:custGeom>
            <a:avLst/>
            <a:gdLst>
              <a:gd name="connsiteX0" fmla="*/ 0 w 9181838"/>
              <a:gd name="connsiteY0" fmla="*/ 230446 h 1382649"/>
              <a:gd name="connsiteX1" fmla="*/ 230446 w 9181838"/>
              <a:gd name="connsiteY1" fmla="*/ 0 h 1382649"/>
              <a:gd name="connsiteX2" fmla="*/ 550214 w 9181838"/>
              <a:gd name="connsiteY2" fmla="*/ 0 h 1382649"/>
              <a:gd name="connsiteX3" fmla="*/ 957191 w 9181838"/>
              <a:gd name="connsiteY3" fmla="*/ 0 h 1382649"/>
              <a:gd name="connsiteX4" fmla="*/ 1713007 w 9181838"/>
              <a:gd name="connsiteY4" fmla="*/ 0 h 1382649"/>
              <a:gd name="connsiteX5" fmla="*/ 2381613 w 9181838"/>
              <a:gd name="connsiteY5" fmla="*/ 0 h 1382649"/>
              <a:gd name="connsiteX6" fmla="*/ 3137428 w 9181838"/>
              <a:gd name="connsiteY6" fmla="*/ 0 h 1382649"/>
              <a:gd name="connsiteX7" fmla="*/ 3893243 w 9181838"/>
              <a:gd name="connsiteY7" fmla="*/ 0 h 1382649"/>
              <a:gd name="connsiteX8" fmla="*/ 4387430 w 9181838"/>
              <a:gd name="connsiteY8" fmla="*/ 0 h 1382649"/>
              <a:gd name="connsiteX9" fmla="*/ 4707198 w 9181838"/>
              <a:gd name="connsiteY9" fmla="*/ 0 h 1382649"/>
              <a:gd name="connsiteX10" fmla="*/ 5288595 w 9181838"/>
              <a:gd name="connsiteY10" fmla="*/ 0 h 1382649"/>
              <a:gd name="connsiteX11" fmla="*/ 5695572 w 9181838"/>
              <a:gd name="connsiteY11" fmla="*/ 0 h 1382649"/>
              <a:gd name="connsiteX12" fmla="*/ 6102550 w 9181838"/>
              <a:gd name="connsiteY12" fmla="*/ 0 h 1382649"/>
              <a:gd name="connsiteX13" fmla="*/ 6771155 w 9181838"/>
              <a:gd name="connsiteY13" fmla="*/ 0 h 1382649"/>
              <a:gd name="connsiteX14" fmla="*/ 7090924 w 9181838"/>
              <a:gd name="connsiteY14" fmla="*/ 0 h 1382649"/>
              <a:gd name="connsiteX15" fmla="*/ 7672320 w 9181838"/>
              <a:gd name="connsiteY15" fmla="*/ 0 h 1382649"/>
              <a:gd name="connsiteX16" fmla="*/ 7992088 w 9181838"/>
              <a:gd name="connsiteY16" fmla="*/ 0 h 1382649"/>
              <a:gd name="connsiteX17" fmla="*/ 8951392 w 9181838"/>
              <a:gd name="connsiteY17" fmla="*/ 0 h 1382649"/>
              <a:gd name="connsiteX18" fmla="*/ 9181838 w 9181838"/>
              <a:gd name="connsiteY18" fmla="*/ 230446 h 1382649"/>
              <a:gd name="connsiteX19" fmla="*/ 9181838 w 9181838"/>
              <a:gd name="connsiteY19" fmla="*/ 709760 h 1382649"/>
              <a:gd name="connsiteX20" fmla="*/ 9181838 w 9181838"/>
              <a:gd name="connsiteY20" fmla="*/ 1152203 h 1382649"/>
              <a:gd name="connsiteX21" fmla="*/ 8951392 w 9181838"/>
              <a:gd name="connsiteY21" fmla="*/ 1382649 h 1382649"/>
              <a:gd name="connsiteX22" fmla="*/ 8544415 w 9181838"/>
              <a:gd name="connsiteY22" fmla="*/ 1382649 h 1382649"/>
              <a:gd name="connsiteX23" fmla="*/ 8050228 w 9181838"/>
              <a:gd name="connsiteY23" fmla="*/ 1382649 h 1382649"/>
              <a:gd name="connsiteX24" fmla="*/ 7381622 w 9181838"/>
              <a:gd name="connsiteY24" fmla="*/ 1382649 h 1382649"/>
              <a:gd name="connsiteX25" fmla="*/ 6800225 w 9181838"/>
              <a:gd name="connsiteY25" fmla="*/ 1382649 h 1382649"/>
              <a:gd name="connsiteX26" fmla="*/ 6131619 w 9181838"/>
              <a:gd name="connsiteY26" fmla="*/ 1382649 h 1382649"/>
              <a:gd name="connsiteX27" fmla="*/ 5637433 w 9181838"/>
              <a:gd name="connsiteY27" fmla="*/ 1382649 h 1382649"/>
              <a:gd name="connsiteX28" fmla="*/ 5056036 w 9181838"/>
              <a:gd name="connsiteY28" fmla="*/ 1382649 h 1382649"/>
              <a:gd name="connsiteX29" fmla="*/ 4736268 w 9181838"/>
              <a:gd name="connsiteY29" fmla="*/ 1382649 h 1382649"/>
              <a:gd name="connsiteX30" fmla="*/ 3980453 w 9181838"/>
              <a:gd name="connsiteY30" fmla="*/ 1382649 h 1382649"/>
              <a:gd name="connsiteX31" fmla="*/ 3486266 w 9181838"/>
              <a:gd name="connsiteY31" fmla="*/ 1382649 h 1382649"/>
              <a:gd name="connsiteX32" fmla="*/ 3079288 w 9181838"/>
              <a:gd name="connsiteY32" fmla="*/ 1382649 h 1382649"/>
              <a:gd name="connsiteX33" fmla="*/ 2759520 w 9181838"/>
              <a:gd name="connsiteY33" fmla="*/ 1382649 h 1382649"/>
              <a:gd name="connsiteX34" fmla="*/ 2265333 w 9181838"/>
              <a:gd name="connsiteY34" fmla="*/ 1382649 h 1382649"/>
              <a:gd name="connsiteX35" fmla="*/ 1771146 w 9181838"/>
              <a:gd name="connsiteY35" fmla="*/ 1382649 h 1382649"/>
              <a:gd name="connsiteX36" fmla="*/ 1015331 w 9181838"/>
              <a:gd name="connsiteY36" fmla="*/ 1382649 h 1382649"/>
              <a:gd name="connsiteX37" fmla="*/ 230446 w 9181838"/>
              <a:gd name="connsiteY37" fmla="*/ 1382649 h 1382649"/>
              <a:gd name="connsiteX38" fmla="*/ 0 w 9181838"/>
              <a:gd name="connsiteY38" fmla="*/ 1152203 h 1382649"/>
              <a:gd name="connsiteX39" fmla="*/ 0 w 9181838"/>
              <a:gd name="connsiteY39" fmla="*/ 700542 h 1382649"/>
              <a:gd name="connsiteX40" fmla="*/ 0 w 9181838"/>
              <a:gd name="connsiteY40" fmla="*/ 230446 h 13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81838" h="1382649" extrusionOk="0">
                <a:moveTo>
                  <a:pt x="0" y="230446"/>
                </a:moveTo>
                <a:cubicBezTo>
                  <a:pt x="16551" y="113301"/>
                  <a:pt x="106994" y="-689"/>
                  <a:pt x="230446" y="0"/>
                </a:cubicBezTo>
                <a:cubicBezTo>
                  <a:pt x="339746" y="-6417"/>
                  <a:pt x="459245" y="36306"/>
                  <a:pt x="550214" y="0"/>
                </a:cubicBezTo>
                <a:cubicBezTo>
                  <a:pt x="641183" y="-36306"/>
                  <a:pt x="783309" y="48024"/>
                  <a:pt x="957191" y="0"/>
                </a:cubicBezTo>
                <a:cubicBezTo>
                  <a:pt x="1131073" y="-48024"/>
                  <a:pt x="1538585" y="17945"/>
                  <a:pt x="1713007" y="0"/>
                </a:cubicBezTo>
                <a:cubicBezTo>
                  <a:pt x="1887429" y="-17945"/>
                  <a:pt x="2052493" y="40371"/>
                  <a:pt x="2381613" y="0"/>
                </a:cubicBezTo>
                <a:cubicBezTo>
                  <a:pt x="2710733" y="-40371"/>
                  <a:pt x="2912019" y="79936"/>
                  <a:pt x="3137428" y="0"/>
                </a:cubicBezTo>
                <a:cubicBezTo>
                  <a:pt x="3362838" y="-79936"/>
                  <a:pt x="3684747" y="13956"/>
                  <a:pt x="3893243" y="0"/>
                </a:cubicBezTo>
                <a:cubicBezTo>
                  <a:pt x="4101739" y="-13956"/>
                  <a:pt x="4152507" y="21264"/>
                  <a:pt x="4387430" y="0"/>
                </a:cubicBezTo>
                <a:cubicBezTo>
                  <a:pt x="4622353" y="-21264"/>
                  <a:pt x="4619918" y="17255"/>
                  <a:pt x="4707198" y="0"/>
                </a:cubicBezTo>
                <a:cubicBezTo>
                  <a:pt x="4794478" y="-17255"/>
                  <a:pt x="5084512" y="52707"/>
                  <a:pt x="5288595" y="0"/>
                </a:cubicBezTo>
                <a:cubicBezTo>
                  <a:pt x="5492678" y="-52707"/>
                  <a:pt x="5583996" y="2049"/>
                  <a:pt x="5695572" y="0"/>
                </a:cubicBezTo>
                <a:cubicBezTo>
                  <a:pt x="5807148" y="-2049"/>
                  <a:pt x="5909491" y="36064"/>
                  <a:pt x="6102550" y="0"/>
                </a:cubicBezTo>
                <a:cubicBezTo>
                  <a:pt x="6295609" y="-36064"/>
                  <a:pt x="6504554" y="63326"/>
                  <a:pt x="6771155" y="0"/>
                </a:cubicBezTo>
                <a:cubicBezTo>
                  <a:pt x="7037757" y="-63326"/>
                  <a:pt x="6957106" y="2439"/>
                  <a:pt x="7090924" y="0"/>
                </a:cubicBezTo>
                <a:cubicBezTo>
                  <a:pt x="7224742" y="-2439"/>
                  <a:pt x="7493739" y="8070"/>
                  <a:pt x="7672320" y="0"/>
                </a:cubicBezTo>
                <a:cubicBezTo>
                  <a:pt x="7850901" y="-8070"/>
                  <a:pt x="7924142" y="21832"/>
                  <a:pt x="7992088" y="0"/>
                </a:cubicBezTo>
                <a:cubicBezTo>
                  <a:pt x="8060034" y="-21832"/>
                  <a:pt x="8549947" y="13912"/>
                  <a:pt x="8951392" y="0"/>
                </a:cubicBezTo>
                <a:cubicBezTo>
                  <a:pt x="9093272" y="-8027"/>
                  <a:pt x="9169062" y="125891"/>
                  <a:pt x="9181838" y="230446"/>
                </a:cubicBezTo>
                <a:cubicBezTo>
                  <a:pt x="9200281" y="413514"/>
                  <a:pt x="9153856" y="575664"/>
                  <a:pt x="9181838" y="709760"/>
                </a:cubicBezTo>
                <a:cubicBezTo>
                  <a:pt x="9209820" y="843856"/>
                  <a:pt x="9151512" y="1003276"/>
                  <a:pt x="9181838" y="1152203"/>
                </a:cubicBezTo>
                <a:cubicBezTo>
                  <a:pt x="9178614" y="1279300"/>
                  <a:pt x="9078622" y="1371878"/>
                  <a:pt x="8951392" y="1382649"/>
                </a:cubicBezTo>
                <a:cubicBezTo>
                  <a:pt x="8847760" y="1410327"/>
                  <a:pt x="8725796" y="1360901"/>
                  <a:pt x="8544415" y="1382649"/>
                </a:cubicBezTo>
                <a:cubicBezTo>
                  <a:pt x="8363034" y="1404397"/>
                  <a:pt x="8194162" y="1360268"/>
                  <a:pt x="8050228" y="1382649"/>
                </a:cubicBezTo>
                <a:cubicBezTo>
                  <a:pt x="7906294" y="1405030"/>
                  <a:pt x="7692818" y="1341367"/>
                  <a:pt x="7381622" y="1382649"/>
                </a:cubicBezTo>
                <a:cubicBezTo>
                  <a:pt x="7070426" y="1423931"/>
                  <a:pt x="6983943" y="1345947"/>
                  <a:pt x="6800225" y="1382649"/>
                </a:cubicBezTo>
                <a:cubicBezTo>
                  <a:pt x="6616507" y="1419351"/>
                  <a:pt x="6316943" y="1307604"/>
                  <a:pt x="6131619" y="1382649"/>
                </a:cubicBezTo>
                <a:cubicBezTo>
                  <a:pt x="5946295" y="1457694"/>
                  <a:pt x="5841415" y="1325149"/>
                  <a:pt x="5637433" y="1382649"/>
                </a:cubicBezTo>
                <a:cubicBezTo>
                  <a:pt x="5433451" y="1440149"/>
                  <a:pt x="5321733" y="1337039"/>
                  <a:pt x="5056036" y="1382649"/>
                </a:cubicBezTo>
                <a:cubicBezTo>
                  <a:pt x="4790339" y="1428259"/>
                  <a:pt x="4892862" y="1350078"/>
                  <a:pt x="4736268" y="1382649"/>
                </a:cubicBezTo>
                <a:cubicBezTo>
                  <a:pt x="4579674" y="1415220"/>
                  <a:pt x="4208518" y="1303120"/>
                  <a:pt x="3980453" y="1382649"/>
                </a:cubicBezTo>
                <a:cubicBezTo>
                  <a:pt x="3752388" y="1462178"/>
                  <a:pt x="3662967" y="1372974"/>
                  <a:pt x="3486266" y="1382649"/>
                </a:cubicBezTo>
                <a:cubicBezTo>
                  <a:pt x="3309565" y="1392324"/>
                  <a:pt x="3221982" y="1339103"/>
                  <a:pt x="3079288" y="1382649"/>
                </a:cubicBezTo>
                <a:cubicBezTo>
                  <a:pt x="2936594" y="1426195"/>
                  <a:pt x="2826966" y="1378282"/>
                  <a:pt x="2759520" y="1382649"/>
                </a:cubicBezTo>
                <a:cubicBezTo>
                  <a:pt x="2692074" y="1387016"/>
                  <a:pt x="2469329" y="1365256"/>
                  <a:pt x="2265333" y="1382649"/>
                </a:cubicBezTo>
                <a:cubicBezTo>
                  <a:pt x="2061337" y="1400042"/>
                  <a:pt x="1936286" y="1344496"/>
                  <a:pt x="1771146" y="1382649"/>
                </a:cubicBezTo>
                <a:cubicBezTo>
                  <a:pt x="1606006" y="1420802"/>
                  <a:pt x="1188000" y="1333409"/>
                  <a:pt x="1015331" y="1382649"/>
                </a:cubicBezTo>
                <a:cubicBezTo>
                  <a:pt x="842663" y="1431889"/>
                  <a:pt x="602084" y="1305316"/>
                  <a:pt x="230446" y="1382649"/>
                </a:cubicBezTo>
                <a:cubicBezTo>
                  <a:pt x="88281" y="1392019"/>
                  <a:pt x="-7640" y="1258799"/>
                  <a:pt x="0" y="1152203"/>
                </a:cubicBezTo>
                <a:cubicBezTo>
                  <a:pt x="-2171" y="931742"/>
                  <a:pt x="49398" y="846052"/>
                  <a:pt x="0" y="700542"/>
                </a:cubicBezTo>
                <a:cubicBezTo>
                  <a:pt x="-49398" y="555032"/>
                  <a:pt x="38257" y="461006"/>
                  <a:pt x="0" y="230446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8409177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4058816" y="994861"/>
            <a:ext cx="7446696" cy="22613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1800" b="0" i="0" dirty="0">
                <a:solidFill>
                  <a:srgbClr val="202122"/>
                </a:solidFill>
                <a:effectLst/>
              </a:rPr>
              <a:t>Y, fundamentalmente en nuestro ámbito, </a:t>
            </a:r>
            <a:r>
              <a:rPr lang="es-ES" sz="1800" b="1" i="0" dirty="0">
                <a:solidFill>
                  <a:srgbClr val="202122"/>
                </a:solidFill>
                <a:effectLst/>
              </a:rPr>
              <a:t>un condicionante clave en la (in)eficiencia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: </a:t>
            </a:r>
          </a:p>
          <a:p>
            <a:pPr algn="just">
              <a:lnSpc>
                <a:spcPct val="100000"/>
              </a:lnSpc>
            </a:pPr>
            <a:r>
              <a:rPr lang="es-ES" sz="1800" b="1" dirty="0">
                <a:solidFill>
                  <a:srgbClr val="202122"/>
                </a:solidFill>
              </a:rPr>
              <a:t>S</a:t>
            </a:r>
            <a:r>
              <a:rPr lang="es-ES" sz="1800" b="1" i="0" dirty="0">
                <a:solidFill>
                  <a:srgbClr val="202122"/>
                </a:solidFill>
                <a:effectLst/>
              </a:rPr>
              <a:t>omos quienes somos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, con nuestra misión, visión y valores, con decisiones estratégicas que, quizá, otras organizaciones no tomarían… y que intentamos, además, transmitir.</a:t>
            </a:r>
          </a:p>
        </p:txBody>
      </p:sp>
    </p:spTree>
    <p:extLst>
      <p:ext uri="{BB962C8B-B14F-4D97-AF65-F5344CB8AC3E}">
        <p14:creationId xmlns:p14="http://schemas.microsoft.com/office/powerpoint/2010/main" val="37125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Conceptos clave en las sesiones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902674" y="1850954"/>
            <a:ext cx="10386652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i="0" dirty="0">
                <a:solidFill>
                  <a:srgbClr val="202124"/>
                </a:solidFill>
                <a:effectLst/>
              </a:rPr>
              <a:t>Eficacia</a:t>
            </a:r>
            <a:r>
              <a:rPr lang="es-ES" sz="2800" b="0" i="0" dirty="0">
                <a:solidFill>
                  <a:srgbClr val="202124"/>
                </a:solidFill>
                <a:effectLst/>
              </a:rPr>
              <a:t>: Consiste en alcanzar los objetivos establecidos en la organización. </a:t>
            </a:r>
          </a:p>
          <a:p>
            <a:pPr algn="ctr"/>
            <a:endParaRPr lang="es-ES" sz="2800" b="0" i="0" dirty="0">
              <a:solidFill>
                <a:srgbClr val="202124"/>
              </a:solidFill>
              <a:effectLst/>
            </a:endParaRPr>
          </a:p>
          <a:p>
            <a:pPr algn="ctr"/>
            <a:r>
              <a:rPr lang="es-ES" sz="2800" b="1" i="0" dirty="0">
                <a:solidFill>
                  <a:srgbClr val="202124"/>
                </a:solidFill>
                <a:effectLst/>
              </a:rPr>
              <a:t>Eficiencia</a:t>
            </a:r>
            <a:r>
              <a:rPr lang="es-ES" sz="2800" b="0" i="0" dirty="0">
                <a:solidFill>
                  <a:srgbClr val="202124"/>
                </a:solidFill>
                <a:effectLst/>
              </a:rPr>
              <a:t>: Hace referencia a lograr dichos objetivos con la menor cantidad de recursos (económicos, materiales, humanos).</a:t>
            </a:r>
          </a:p>
        </p:txBody>
      </p:sp>
      <p:pic>
        <p:nvPicPr>
          <p:cNvPr id="5" name="Picture 4" descr="20 claves para crear un buen equipo de trabajo - MarianoCabrera.com">
            <a:extLst>
              <a:ext uri="{FF2B5EF4-FFF2-40B4-BE49-F238E27FC236}">
                <a16:creationId xmlns:a16="http://schemas.microsoft.com/office/drawing/2014/main" id="{9714CC88-2BB5-AA33-DBEC-9E09A5605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9939" r="2918" b="29910"/>
          <a:stretch/>
        </p:blipFill>
        <p:spPr bwMode="auto">
          <a:xfrm>
            <a:off x="8460419" y="5281668"/>
            <a:ext cx="3731581" cy="10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Conceptos clave en las sesiones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295792" y="1540240"/>
            <a:ext cx="11680181" cy="3283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i="0" dirty="0">
                <a:solidFill>
                  <a:srgbClr val="202124"/>
                </a:solidFill>
                <a:effectLst/>
              </a:rPr>
              <a:t>Una entidad ineficiente</a:t>
            </a:r>
            <a:r>
              <a:rPr lang="es-ES" sz="2800" b="0" i="0" dirty="0">
                <a:solidFill>
                  <a:srgbClr val="202124"/>
                </a:solidFill>
                <a:effectLst/>
              </a:rPr>
              <a:t> no es, por lo tanto, una </a:t>
            </a:r>
            <a:r>
              <a:rPr lang="es-ES" sz="2800" dirty="0">
                <a:solidFill>
                  <a:srgbClr val="202124"/>
                </a:solidFill>
              </a:rPr>
              <a:t>que no cumpla</a:t>
            </a:r>
            <a:r>
              <a:rPr lang="es-ES" sz="2800" b="0" i="0" dirty="0">
                <a:solidFill>
                  <a:srgbClr val="202124"/>
                </a:solidFill>
                <a:effectLst/>
              </a:rPr>
              <a:t> objetivos… sino que lo hace con un “exceso de recursos”.</a:t>
            </a:r>
          </a:p>
          <a:p>
            <a:pPr algn="ctr"/>
            <a:endParaRPr lang="es-ES" sz="2800" dirty="0">
              <a:solidFill>
                <a:srgbClr val="202124"/>
              </a:solidFill>
            </a:endParaRPr>
          </a:p>
          <a:p>
            <a:pPr algn="ctr"/>
            <a:r>
              <a:rPr lang="es-ES" sz="2800" b="1" i="0" dirty="0">
                <a:solidFill>
                  <a:srgbClr val="202124"/>
                </a:solidFill>
                <a:effectLst/>
              </a:rPr>
              <a:t>La (in)eficiencia </a:t>
            </a:r>
            <a:r>
              <a:rPr lang="es-ES" sz="2800" b="0" i="0" dirty="0">
                <a:solidFill>
                  <a:srgbClr val="202124"/>
                </a:solidFill>
                <a:effectLst/>
              </a:rPr>
              <a:t>puede darse </a:t>
            </a:r>
            <a:r>
              <a:rPr lang="es-ES" sz="2800" b="1" i="0" dirty="0">
                <a:solidFill>
                  <a:srgbClr val="202124"/>
                </a:solidFill>
                <a:effectLst/>
              </a:rPr>
              <a:t>en términos globales </a:t>
            </a:r>
            <a:r>
              <a:rPr lang="es-ES" sz="2800" b="0" i="0" dirty="0">
                <a:solidFill>
                  <a:srgbClr val="202124"/>
                </a:solidFill>
                <a:effectLst/>
              </a:rPr>
              <a:t>de organización </a:t>
            </a:r>
            <a:r>
              <a:rPr lang="es-ES" sz="2800" i="0" dirty="0">
                <a:solidFill>
                  <a:srgbClr val="202124"/>
                </a:solidFill>
                <a:effectLst/>
              </a:rPr>
              <a:t>o en cada uno de los procesos y tareas </a:t>
            </a:r>
            <a:r>
              <a:rPr lang="es-ES" sz="2800" b="0" i="0" dirty="0">
                <a:solidFill>
                  <a:srgbClr val="202124"/>
                </a:solidFill>
                <a:effectLst/>
              </a:rPr>
              <a:t>que sus equipos y personas lleven a cabo.</a:t>
            </a:r>
          </a:p>
          <a:p>
            <a:pPr algn="ctr"/>
            <a:endParaRPr lang="es-ES" sz="2800" dirty="0">
              <a:solidFill>
                <a:srgbClr val="202124"/>
              </a:solidFill>
            </a:endParaRPr>
          </a:p>
          <a:p>
            <a:pPr algn="ctr"/>
            <a:endParaRPr lang="es-E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20 claves para crear un buen equipo de trabajo - MarianoCabrera.com">
            <a:extLst>
              <a:ext uri="{FF2B5EF4-FFF2-40B4-BE49-F238E27FC236}">
                <a16:creationId xmlns:a16="http://schemas.microsoft.com/office/drawing/2014/main" id="{304042A0-1DAE-4C12-4153-1965ADC72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9939" r="2918" b="29910"/>
          <a:stretch/>
        </p:blipFill>
        <p:spPr bwMode="auto">
          <a:xfrm>
            <a:off x="8460419" y="5281668"/>
            <a:ext cx="3731581" cy="10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2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Llevo 10 años con las mismas cuestiones…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8236D87-DD8F-AF51-5A93-4875E6DB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8" y="2912771"/>
            <a:ext cx="5112480" cy="343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0228A478-63CC-3C4A-2FF8-1541B05D27DC}"/>
              </a:ext>
            </a:extLst>
          </p:cNvPr>
          <p:cNvSpPr/>
          <p:nvPr/>
        </p:nvSpPr>
        <p:spPr>
          <a:xfrm>
            <a:off x="222919" y="1366547"/>
            <a:ext cx="11756019" cy="1396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chemeClr val="tx1"/>
                </a:solidFill>
              </a:rPr>
              <a:t>¿Es el Tercer Sector es eficaz? ¿Es eficiente?</a:t>
            </a:r>
          </a:p>
          <a:p>
            <a:pPr algn="ctr">
              <a:defRPr/>
            </a:pPr>
            <a:r>
              <a:rPr lang="es-ES" sz="3600" b="1" dirty="0">
                <a:solidFill>
                  <a:schemeClr val="tx1"/>
                </a:solidFill>
              </a:rPr>
              <a:t>(de forma intrínseca o en comparación con otros sectores)</a:t>
            </a:r>
          </a:p>
        </p:txBody>
      </p:sp>
      <p:sp>
        <p:nvSpPr>
          <p:cNvPr id="8" name="3 Rectángulo redondeado">
            <a:extLst>
              <a:ext uri="{FF2B5EF4-FFF2-40B4-BE49-F238E27FC236}">
                <a16:creationId xmlns:a16="http://schemas.microsoft.com/office/drawing/2014/main" id="{3B57AF90-1A28-7422-EB5C-21D31C380803}"/>
              </a:ext>
            </a:extLst>
          </p:cNvPr>
          <p:cNvSpPr/>
          <p:nvPr/>
        </p:nvSpPr>
        <p:spPr>
          <a:xfrm>
            <a:off x="4795935" y="3831506"/>
            <a:ext cx="6951305" cy="1600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rgbClr val="C00000"/>
                </a:solidFill>
              </a:rPr>
              <a:t>¿Qué opináis?</a:t>
            </a:r>
          </a:p>
          <a:p>
            <a:pPr algn="ctr">
              <a:defRPr/>
            </a:pPr>
            <a:r>
              <a:rPr lang="es-ES" sz="4400" b="1" dirty="0">
                <a:solidFill>
                  <a:srgbClr val="C00000"/>
                </a:solidFill>
              </a:rPr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170593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Me reitero en mi opinión – quizá no coincidente 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241433" y="1282788"/>
            <a:ext cx="11672400" cy="1966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i="0" dirty="0">
                <a:effectLst/>
              </a:rPr>
              <a:t>¡BIENVENIDAS AL SECTOR </a:t>
            </a:r>
            <a:r>
              <a:rPr lang="es-ES" sz="3600" b="1" i="0" u="sng" dirty="0">
                <a:effectLst/>
              </a:rPr>
              <a:t>MÁS EFICAZ </a:t>
            </a:r>
            <a:r>
              <a:rPr lang="es-ES" sz="3600" b="1" dirty="0"/>
              <a:t>PERO TAMBIÉN</a:t>
            </a:r>
            <a:r>
              <a:rPr lang="es-ES" sz="3600" b="1" i="0" dirty="0">
                <a:effectLst/>
              </a:rPr>
              <a:t>, POSIBLEMENTE, DE LOS </a:t>
            </a:r>
            <a:r>
              <a:rPr lang="es-ES" sz="3600" b="1" i="0" u="sng" dirty="0">
                <a:effectLst/>
              </a:rPr>
              <a:t>MÁS INEFICIENTES </a:t>
            </a:r>
            <a:r>
              <a:rPr lang="es-ES" sz="3600" b="1" i="0" dirty="0">
                <a:effectLst/>
              </a:rPr>
              <a:t>EN LOS QUE PUEDAS TRABAJAR O COLABORAR!</a:t>
            </a:r>
          </a:p>
          <a:p>
            <a:pPr algn="ctr"/>
            <a:r>
              <a:rPr lang="es-ES" sz="1800" dirty="0">
                <a:solidFill>
                  <a:srgbClr val="202124"/>
                </a:solidFill>
              </a:rPr>
              <a:t>No dejar nada por hacer…</a:t>
            </a:r>
          </a:p>
          <a:p>
            <a:pPr algn="ctr"/>
            <a:r>
              <a:rPr lang="es-ES" sz="1800" dirty="0">
                <a:solidFill>
                  <a:srgbClr val="202124"/>
                </a:solidFill>
              </a:rPr>
              <a:t>Hacerlo con un exceso de recursos invertidos, más allá de lo razonable…</a:t>
            </a:r>
            <a:endParaRPr lang="es-ES" sz="1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20 claves para crear un buen equipo de trabajo - MarianoCabrera.com">
            <a:extLst>
              <a:ext uri="{FF2B5EF4-FFF2-40B4-BE49-F238E27FC236}">
                <a16:creationId xmlns:a16="http://schemas.microsoft.com/office/drawing/2014/main" id="{7EF332FE-F7FA-FF83-19F1-D8A10690A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9939" r="2918" b="29910"/>
          <a:stretch/>
        </p:blipFill>
        <p:spPr bwMode="auto">
          <a:xfrm>
            <a:off x="2321704" y="4135705"/>
            <a:ext cx="7595476" cy="21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7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Eficacia e Ineficiencia en el 3S…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0096FD5-990F-4A62-9862-9E75EA732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909" y="1023708"/>
            <a:ext cx="7836631" cy="4174976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Voluntad y convencimiento de </a:t>
            </a:r>
            <a:r>
              <a:rPr lang="es-ES" sz="1800" b="1" dirty="0"/>
              <a:t>no dejar a nadie sin la atención </a:t>
            </a:r>
            <a:r>
              <a:rPr lang="es-ES" sz="1800" dirty="0"/>
              <a:t>que, desde el punto de vista de las personas y las entidades, merece.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Obsesión por </a:t>
            </a:r>
            <a:r>
              <a:rPr lang="es-ES" sz="1800" b="1" dirty="0"/>
              <a:t>minimizar el “quesito” de la gestión</a:t>
            </a:r>
            <a:r>
              <a:rPr lang="es-ES" sz="1800" dirty="0"/>
              <a:t>. El siguiente euro, siempre para las personas usuarias.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Incapacidad de </a:t>
            </a:r>
            <a:r>
              <a:rPr lang="es-ES" sz="1800" b="1" dirty="0"/>
              <a:t>medir la (in)eficiencia cuando “todo sale”</a:t>
            </a:r>
            <a:r>
              <a:rPr lang="es-ES" sz="1800" dirty="0"/>
              <a:t>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Dificultad para medir la </a:t>
            </a:r>
            <a:r>
              <a:rPr lang="es-ES" sz="1800" b="1" dirty="0"/>
              <a:t>(in)eficiencia cuando se trabaja con personas</a:t>
            </a:r>
            <a:r>
              <a:rPr lang="es-ES" sz="1800" dirty="0"/>
              <a:t>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Patronatos/Juntas Directivas con </a:t>
            </a:r>
            <a:r>
              <a:rPr lang="es-ES" sz="1800" b="1" dirty="0"/>
              <a:t>escasa visión de evolución tecnológica</a:t>
            </a:r>
            <a:r>
              <a:rPr lang="es-ES" sz="1800" dirty="0"/>
              <a:t>; “esto siempre se ha hecho así”.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/>
              <a:t>Heterogeneidad </a:t>
            </a:r>
            <a:r>
              <a:rPr lang="es-ES" sz="1800" dirty="0"/>
              <a:t>de servicios, procesos, áreas de trabajo, … </a:t>
            </a:r>
            <a:r>
              <a:rPr lang="es-ES" sz="1800" b="1" dirty="0"/>
              <a:t>falta de protocolos consolidados a nivel sectorial</a:t>
            </a:r>
            <a:r>
              <a:rPr lang="es-ES" sz="1800" dirty="0"/>
              <a:t>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/>
              <a:t>Falta de perfiles específicamente TIC</a:t>
            </a:r>
            <a:r>
              <a:rPr lang="es-ES" sz="1800" dirty="0"/>
              <a:t>, incluso de </a:t>
            </a:r>
            <a:r>
              <a:rPr lang="es-ES" sz="1800" b="1" dirty="0"/>
              <a:t>gestores de </a:t>
            </a:r>
            <a:r>
              <a:rPr lang="es-ES" sz="1800" b="1" dirty="0" err="1"/>
              <a:t>RRHH</a:t>
            </a:r>
            <a:r>
              <a:rPr lang="es-ES" sz="1800" b="1" dirty="0"/>
              <a:t> </a:t>
            </a:r>
            <a:r>
              <a:rPr lang="es-ES" sz="1800" dirty="0"/>
              <a:t>a nivel de procesos y herramientas.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8596FA-77E9-89A4-BDFB-5E0DAC227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69" y="2512381"/>
            <a:ext cx="3653484" cy="243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A30DB63-9B15-77AC-0436-C523F5B1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¿Y en las entidades de </a:t>
            </a:r>
            <a:r>
              <a:rPr lang="es-ES" dirty="0" err="1"/>
              <a:t>CPIE</a:t>
            </a:r>
            <a:r>
              <a:rPr lang="es-ES" dirty="0"/>
              <a:t>?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A42B2B8F-99B3-7E8C-0B82-623E0864229D}"/>
              </a:ext>
            </a:extLst>
          </p:cNvPr>
          <p:cNvSpPr txBox="1"/>
          <p:nvPr/>
        </p:nvSpPr>
        <p:spPr>
          <a:xfrm>
            <a:off x="339088" y="1666925"/>
            <a:ext cx="6700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influye en la (in) eficiencia …</a:t>
            </a:r>
          </a:p>
          <a:p>
            <a:pPr algn="just"/>
            <a:endParaRPr lang="es-E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…el perfil de las personas usuarias?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…el perfil de su entorno – familia, unidad de convivencia -?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…el perfil de las profesionales en los diversos ámbitos?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el perfil del voluntariado?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el perfil de los equipos directivos?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el perfil de Patronatos y Juntas Directivas?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el tipo de actividad que se realiza?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y …?</a:t>
            </a:r>
          </a:p>
        </p:txBody>
      </p:sp>
    </p:spTree>
    <p:extLst>
      <p:ext uri="{BB962C8B-B14F-4D97-AF65-F5344CB8AC3E}">
        <p14:creationId xmlns:p14="http://schemas.microsoft.com/office/powerpoint/2010/main" val="288914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Cuestionario: Optimización del Trabajo en </a:t>
            </a:r>
            <a:r>
              <a:rPr lang="es-ES" dirty="0" err="1"/>
              <a:t>CPIE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E9EBB4-18E0-45C6-1806-14E8EDA9A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758" y="2228295"/>
            <a:ext cx="2238005" cy="29840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9490CB-458C-E31A-011D-1F41D5F783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" t="6886" r="1332" b="1774"/>
          <a:stretch/>
        </p:blipFill>
        <p:spPr>
          <a:xfrm>
            <a:off x="546846" y="2225601"/>
            <a:ext cx="8964707" cy="40855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870193-F0EB-EF22-B3EE-471C649EF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46" y="895125"/>
            <a:ext cx="10471391" cy="12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8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peor ineficiencia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902674" y="1833025"/>
            <a:ext cx="10386652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dirty="0">
                <a:effectLst/>
                <a:cs typeface="Times New Roman" panose="02020603050405020304" pitchFamily="18" charset="0"/>
              </a:rPr>
              <a:t>La peor ineficiencia en el desarrollo de una actividad </a:t>
            </a:r>
            <a:r>
              <a:rPr lang="es-ES_tradnl" sz="2800" b="1" dirty="0">
                <a:effectLst/>
                <a:cs typeface="Times New Roman" panose="02020603050405020304" pitchFamily="18" charset="0"/>
              </a:rPr>
              <a:t>no es aquella más relevante o evidente</a:t>
            </a:r>
            <a:r>
              <a:rPr lang="es-ES_tradnl" sz="2800" dirty="0">
                <a:effectLst/>
                <a:cs typeface="Times New Roman" panose="02020603050405020304" pitchFamily="18" charset="0"/>
              </a:rPr>
              <a:t>; es, habitualmente, aquella </a:t>
            </a:r>
            <a:r>
              <a:rPr lang="es-ES_tradnl" sz="2800" b="1" dirty="0">
                <a:effectLst/>
                <a:cs typeface="Times New Roman" panose="02020603050405020304" pitchFamily="18" charset="0"/>
              </a:rPr>
              <a:t>poco perceptible pero que se repite de forma reiterada </a:t>
            </a:r>
            <a:r>
              <a:rPr lang="es-ES_tradnl" sz="2800" dirty="0">
                <a:effectLst/>
                <a:cs typeface="Times New Roman" panose="02020603050405020304" pitchFamily="18" charset="0"/>
              </a:rPr>
              <a:t>en el día a día de las profesionales de una organización.</a:t>
            </a:r>
          </a:p>
          <a:p>
            <a:pPr algn="ctr"/>
            <a:endParaRPr lang="es-ES_tradnl" sz="2800" i="0" dirty="0">
              <a:solidFill>
                <a:srgbClr val="202124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Gráfico 4" descr="Ciclismo con relleno sólido">
            <a:extLst>
              <a:ext uri="{FF2B5EF4-FFF2-40B4-BE49-F238E27FC236}">
                <a16:creationId xmlns:a16="http://schemas.microsoft.com/office/drawing/2014/main" id="{226BF725-17F3-1EEE-8704-BCF4C9989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0" y="4365396"/>
            <a:ext cx="1981200" cy="1981200"/>
          </a:xfrm>
          <a:prstGeom prst="rect">
            <a:avLst/>
          </a:prstGeom>
        </p:spPr>
      </p:pic>
      <p:pic>
        <p:nvPicPr>
          <p:cNvPr id="8" name="Gráfico 7" descr="Ciclismo con relleno sólido">
            <a:extLst>
              <a:ext uri="{FF2B5EF4-FFF2-40B4-BE49-F238E27FC236}">
                <a16:creationId xmlns:a16="http://schemas.microsoft.com/office/drawing/2014/main" id="{90F39B99-EB1E-048D-6433-9836B9866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4365396"/>
            <a:ext cx="1981200" cy="1981200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DFBCF13-9901-EC57-CF6C-962AF3393C64}"/>
              </a:ext>
            </a:extLst>
          </p:cNvPr>
          <p:cNvSpPr txBox="1">
            <a:spLocks/>
          </p:cNvSpPr>
          <p:nvPr/>
        </p:nvSpPr>
        <p:spPr>
          <a:xfrm>
            <a:off x="1055074" y="4868589"/>
            <a:ext cx="10386652" cy="1093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i="1" dirty="0">
                <a:solidFill>
                  <a:srgbClr val="202124"/>
                </a:solidFill>
                <a:cs typeface="Times New Roman" panose="02020603050405020304" pitchFamily="18" charset="0"/>
              </a:rPr>
              <a:t>Sacar la bicicleta un día al mes</a:t>
            </a:r>
            <a:r>
              <a:rPr lang="es-ES_tradnl" sz="2800" i="1" dirty="0">
                <a:solidFill>
                  <a:srgbClr val="202124"/>
                </a:solidFill>
                <a:effectLst/>
                <a:cs typeface="Times New Roman" panose="02020603050405020304" pitchFamily="18" charset="0"/>
              </a:rPr>
              <a:t>… </a:t>
            </a:r>
          </a:p>
          <a:p>
            <a:pPr algn="ctr"/>
            <a:r>
              <a:rPr lang="es-ES_tradnl" sz="2800" i="1" dirty="0">
                <a:solidFill>
                  <a:srgbClr val="202124"/>
                </a:solidFill>
                <a:cs typeface="Times New Roman" panose="02020603050405020304" pitchFamily="18" charset="0"/>
              </a:rPr>
              <a:t>Apartarla cada día al salir de casa…</a:t>
            </a:r>
          </a:p>
        </p:txBody>
      </p:sp>
    </p:spTree>
    <p:extLst>
      <p:ext uri="{BB962C8B-B14F-4D97-AF65-F5344CB8AC3E}">
        <p14:creationId xmlns:p14="http://schemas.microsoft.com/office/powerpoint/2010/main" val="40144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Detectando la ineficiencia…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287036" y="1090372"/>
            <a:ext cx="11419088" cy="453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800" dirty="0">
                <a:effectLst/>
                <a:cs typeface="Times New Roman" panose="02020603050405020304" pitchFamily="18" charset="0"/>
              </a:rPr>
              <a:t>Habitualmente es una detección “personal”, </a:t>
            </a:r>
            <a:r>
              <a:rPr lang="es-ES_tradnl" sz="1800" dirty="0">
                <a:cs typeface="Times New Roman" panose="02020603050405020304" pitchFamily="18" charset="0"/>
              </a:rPr>
              <a:t>si no es por un (recomendable) análisis grupal…</a:t>
            </a:r>
            <a:endParaRPr lang="es-ES_tradnl" sz="180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2050" name="Picture 2" descr="Concepto de ineficiencia en una sola imagen | Camino a poniente">
            <a:extLst>
              <a:ext uri="{FF2B5EF4-FFF2-40B4-BE49-F238E27FC236}">
                <a16:creationId xmlns:a16="http://schemas.microsoft.com/office/drawing/2014/main" id="{C1D0CEAD-25A4-B186-0D77-120E30B7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88" y="3440950"/>
            <a:ext cx="3735235" cy="27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CC4D62B-516B-CD5A-B48D-104CA6AA3F9F}"/>
              </a:ext>
            </a:extLst>
          </p:cNvPr>
          <p:cNvSpPr txBox="1">
            <a:spLocks/>
          </p:cNvSpPr>
          <p:nvPr/>
        </p:nvSpPr>
        <p:spPr>
          <a:xfrm>
            <a:off x="646841" y="1912342"/>
            <a:ext cx="9709493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i="1" dirty="0">
                <a:cs typeface="Times New Roman" panose="02020603050405020304" pitchFamily="18" charset="0"/>
              </a:rPr>
              <a:t>“No me da la vida” (¿incapacidad, ineficiencia o mala gestión?)</a:t>
            </a:r>
          </a:p>
          <a:p>
            <a:r>
              <a:rPr lang="es-ES_tradnl" sz="1800" i="1" dirty="0">
                <a:cs typeface="Times New Roman" panose="02020603050405020304" pitchFamily="18" charset="0"/>
              </a:rPr>
              <a:t>“Ni siquiera tengo tiempo de supervisar lo delegado” (dejación de funciones)</a:t>
            </a:r>
          </a:p>
          <a:p>
            <a:r>
              <a:rPr lang="es-ES_tradnl" sz="1800" i="1" dirty="0">
                <a:cs typeface="Times New Roman" panose="02020603050405020304" pitchFamily="18" charset="0"/>
              </a:rPr>
              <a:t>“Me sobra tiempo” (¿es una buena señal?)</a:t>
            </a:r>
          </a:p>
          <a:p>
            <a:r>
              <a:rPr lang="es-ES_tradnl" sz="1800" i="1" dirty="0">
                <a:cs typeface="Times New Roman" panose="02020603050405020304" pitchFamily="18" charset="0"/>
              </a:rPr>
              <a:t>“No tengo nada que hacer ahora” (¿y ésta?)</a:t>
            </a:r>
          </a:p>
          <a:p>
            <a:r>
              <a:rPr lang="es-ES_tradnl" sz="1800" i="1" dirty="0">
                <a:effectLst/>
                <a:cs typeface="Times New Roman" panose="02020603050405020304" pitchFamily="18" charset="0"/>
              </a:rPr>
              <a:t>“Lo urgente puede a lo importante” (priorizar, resolver)</a:t>
            </a:r>
          </a:p>
          <a:p>
            <a:r>
              <a:rPr lang="es-ES_tradnl" sz="1800" i="1" dirty="0">
                <a:cs typeface="Times New Roman" panose="02020603050405020304" pitchFamily="18" charset="0"/>
              </a:rPr>
              <a:t>“Hago lo mío y lo de los demás”</a:t>
            </a:r>
          </a:p>
          <a:p>
            <a:r>
              <a:rPr lang="es-ES_tradnl" sz="1800" i="1" dirty="0">
                <a:effectLst/>
                <a:cs typeface="Times New Roman" panose="02020603050405020304" pitchFamily="18" charset="0"/>
              </a:rPr>
              <a:t>“Seguro que se puede hacer de otra m</a:t>
            </a:r>
            <a:r>
              <a:rPr lang="es-ES_tradnl" sz="1800" i="1" dirty="0">
                <a:cs typeface="Times New Roman" panose="02020603050405020304" pitchFamily="18" charset="0"/>
              </a:rPr>
              <a:t>anera…”</a:t>
            </a:r>
          </a:p>
          <a:p>
            <a:r>
              <a:rPr lang="es-ES_tradnl" sz="1800" i="1" dirty="0">
                <a:cs typeface="Times New Roman" panose="02020603050405020304" pitchFamily="18" charset="0"/>
              </a:rPr>
              <a:t>“Esto ya lo hacíamos así hace x años”</a:t>
            </a:r>
          </a:p>
          <a:p>
            <a:r>
              <a:rPr lang="es-ES_tradnl" sz="1800" i="1" dirty="0">
                <a:effectLst/>
                <a:cs typeface="Times New Roman" panose="02020603050405020304" pitchFamily="18" charset="0"/>
              </a:rPr>
              <a:t>“La verdad es que no sé cómo lo hace el resto”</a:t>
            </a:r>
          </a:p>
          <a:p>
            <a:r>
              <a:rPr lang="es-ES_tradnl" sz="1800" i="1" dirty="0">
                <a:cs typeface="Times New Roman" panose="02020603050405020304" pitchFamily="18" charset="0"/>
              </a:rPr>
              <a:t>“Esto no está escrito en ningún sitio”</a:t>
            </a:r>
            <a:endParaRPr lang="es-ES_tradnl" sz="1800" i="1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Pedro Álvarez (Asociación SinergiaTIC)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041221-38C3-F243-84B6-C45E9673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47" y="1538068"/>
            <a:ext cx="7295094" cy="4356705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Experiencia en Business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Intelligence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 y Marketing, oriento mi carrera a aplicar experiencias, metodologías y soluciones a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ONL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...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“el Tercer”: Servicios de Formación, Consultoría y Gestión para entidades del Tercer Sector.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ES" sz="1600" kern="0" dirty="0"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600" kern="0" dirty="0">
                <a:cs typeface="Calibri" panose="020F0502020204030204" pitchFamily="34" charset="0"/>
              </a:rPr>
              <a:t>Ponente/docente habitual Congreso </a:t>
            </a:r>
            <a:r>
              <a:rPr lang="es-ES" sz="1600" kern="0" dirty="0" err="1">
                <a:cs typeface="Calibri" panose="020F0502020204030204" pitchFamily="34" charset="0"/>
              </a:rPr>
              <a:t>Fundraising</a:t>
            </a:r>
            <a:r>
              <a:rPr lang="es-ES" sz="1600" kern="0" dirty="0">
                <a:cs typeface="Calibri" panose="020F0502020204030204" pitchFamily="34" charset="0"/>
              </a:rPr>
              <a:t> </a:t>
            </a:r>
            <a:r>
              <a:rPr lang="es-ES" sz="1600" kern="0" dirty="0" err="1">
                <a:cs typeface="Calibri" panose="020F0502020204030204" pitchFamily="34" charset="0"/>
              </a:rPr>
              <a:t>AEFr</a:t>
            </a:r>
            <a:r>
              <a:rPr lang="es-ES" sz="1600" kern="0" dirty="0">
                <a:cs typeface="Calibri" panose="020F0502020204030204" pitchFamily="34" charset="0"/>
              </a:rPr>
              <a:t>, </a:t>
            </a:r>
            <a:r>
              <a:rPr lang="es-ES" sz="1600" kern="0" dirty="0" err="1">
                <a:cs typeface="Calibri" panose="020F0502020204030204" pitchFamily="34" charset="0"/>
              </a:rPr>
              <a:t>UCM</a:t>
            </a:r>
            <a:r>
              <a:rPr lang="es-ES" sz="1600" kern="0" dirty="0">
                <a:cs typeface="Calibri" panose="020F0502020204030204" pitchFamily="34" charset="0"/>
              </a:rPr>
              <a:t>, </a:t>
            </a:r>
            <a:r>
              <a:rPr lang="es-ES" sz="1600" kern="0" dirty="0" err="1">
                <a:cs typeface="Calibri" panose="020F0502020204030204" pitchFamily="34" charset="0"/>
              </a:rPr>
              <a:t>UNED</a:t>
            </a:r>
            <a:r>
              <a:rPr lang="es-ES" sz="1600" kern="0" dirty="0">
                <a:cs typeface="Calibri" panose="020F0502020204030204" pitchFamily="34" charset="0"/>
              </a:rPr>
              <a:t>, </a:t>
            </a:r>
            <a:r>
              <a:rPr lang="es-ES" sz="1600" kern="0" dirty="0" err="1">
                <a:cs typeface="Calibri" panose="020F0502020204030204" pitchFamily="34" charset="0"/>
              </a:rPr>
              <a:t>UOC</a:t>
            </a:r>
            <a:r>
              <a:rPr lang="es-ES" sz="1600" kern="0" dirty="0">
                <a:cs typeface="Calibri" panose="020F0502020204030204" pitchFamily="34" charset="0"/>
              </a:rPr>
              <a:t>, </a:t>
            </a:r>
            <a:r>
              <a:rPr lang="es-ES" sz="1600" kern="0" dirty="0" err="1">
                <a:cs typeface="Calibri" panose="020F0502020204030204" pitchFamily="34" charset="0"/>
              </a:rPr>
              <a:t>Fundació</a:t>
            </a:r>
            <a:r>
              <a:rPr lang="es-ES" sz="1600" kern="0" dirty="0">
                <a:cs typeface="Calibri" panose="020F0502020204030204" pitchFamily="34" charset="0"/>
              </a:rPr>
              <a:t> Pere Tarrés, …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Cruz Roja, Amnistía Internacional, Oxfam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Intermon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,</a:t>
            </a:r>
            <a:r>
              <a:rPr kumimoji="0" lang="es-ES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s-ES" sz="1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AECC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,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Amics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 de la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Gent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 Gran, Estudio Realidad del Socio (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AEFr</a:t>
            </a:r>
            <a:r>
              <a:rPr lang="es-ES" sz="1600" kern="0" dirty="0">
                <a:cs typeface="Calibri" panose="020F0502020204030204" pitchFamily="34" charset="0"/>
              </a:rPr>
              <a:t>)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, …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Junto a Jaume Albaigès impulso en 2013 la Asociación SinergiaTIC, proyecto colaborativo para impulsar un uso eficiente de las soluciones TIC en el Tercer Sector.</a:t>
            </a:r>
            <a:endParaRPr lang="es-ES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pic>
        <p:nvPicPr>
          <p:cNvPr id="5" name="5 Imagen" descr="XICongresoFundraising.jpg">
            <a:extLst>
              <a:ext uri="{FF2B5EF4-FFF2-40B4-BE49-F238E27FC236}">
                <a16:creationId xmlns:a16="http://schemas.microsoft.com/office/drawing/2014/main" id="{C6F87DC9-D134-4B71-960E-5A796EA211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8328" y="2204864"/>
            <a:ext cx="31865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67CA05A-1A01-AE2D-DA19-D3B52E08D0C4}"/>
              </a:ext>
            </a:extLst>
          </p:cNvPr>
          <p:cNvSpPr txBox="1">
            <a:spLocks/>
          </p:cNvSpPr>
          <p:nvPr/>
        </p:nvSpPr>
        <p:spPr>
          <a:xfrm>
            <a:off x="8512018" y="4827806"/>
            <a:ext cx="3182846" cy="1163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kern="0" dirty="0">
                <a:cs typeface="Calibri" panose="020F0502020204030204" pitchFamily="34" charset="0"/>
              </a:rPr>
              <a:t>Para cualquier cuestión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kern="0" dirty="0">
                <a:cs typeface="Calibri" panose="020F0502020204030204" pitchFamily="34" charset="0"/>
                <a:hlinkClick r:id="rId4"/>
              </a:rPr>
              <a:t>pedro@sinergiacrm.org</a:t>
            </a:r>
            <a:endParaRPr lang="es-ES" sz="1600" kern="0" dirty="0">
              <a:cs typeface="Calibri" panose="020F050202020403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kern="0" dirty="0">
                <a:cs typeface="Calibri" panose="020F0502020204030204" pitchFamily="34" charset="0"/>
              </a:rPr>
              <a:t> 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48795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Medir la (in)eficiencia, clave para la OT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E9EBB4-18E0-45C6-1806-14E8EDA9A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270" y="2432480"/>
            <a:ext cx="2098182" cy="2797575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9EA79D1-3917-942C-82E6-8C1AAFB5564D}"/>
              </a:ext>
            </a:extLst>
          </p:cNvPr>
          <p:cNvSpPr txBox="1">
            <a:spLocks/>
          </p:cNvSpPr>
          <p:nvPr/>
        </p:nvSpPr>
        <p:spPr>
          <a:xfrm>
            <a:off x="168677" y="993202"/>
            <a:ext cx="9685533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La (in)eficiencia no siempre es medible…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…PERO DEBEMOS </a:t>
            </a:r>
            <a:r>
              <a:rPr lang="es-ES_tradnl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MEDIRLA SIEMPRE QUE SEA POSIBLE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1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No confundir medir eficiencia con el: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“a mí así me va bien”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“le pone voluntad”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“a mí me parece que…”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etc.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1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1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Si vas a medir, alerta con: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La pérdida de control, poder, información o visibilidad.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La pereza, la resistencia al cambio, el miedo a no cumplir con las expectativas.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Las “mantas cortas”, que resuelven un problema y crean otro.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ES_tradnl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Y recuerda que tener una medición adecuada…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- Te va a permitir responder a “¿para qué cambiar (gastar) si todo se hace?”</a:t>
            </a:r>
          </a:p>
        </p:txBody>
      </p:sp>
    </p:spTree>
    <p:extLst>
      <p:ext uri="{BB962C8B-B14F-4D97-AF65-F5344CB8AC3E}">
        <p14:creationId xmlns:p14="http://schemas.microsoft.com/office/powerpoint/2010/main" val="27894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Medir la (in)eficiencia, clave para la OT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E9EBB4-18E0-45C6-1806-14E8EDA9A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270" y="2432480"/>
            <a:ext cx="2098182" cy="2797575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9EA79D1-3917-942C-82E6-8C1AAFB5564D}"/>
              </a:ext>
            </a:extLst>
          </p:cNvPr>
          <p:cNvSpPr txBox="1">
            <a:spLocks/>
          </p:cNvSpPr>
          <p:nvPr/>
        </p:nvSpPr>
        <p:spPr>
          <a:xfrm>
            <a:off x="328479" y="1235798"/>
            <a:ext cx="9197262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SI DEBEMOS MEDIR LA INEFICIENCIA</a:t>
            </a:r>
            <a:r>
              <a:rPr lang="es-ES_tradnl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SIEMPRE QUE SEA POSIBLE…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¿EN QUÉ TÉRMINOS MEDIRLA?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2800" b="1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En horas (que no en puestos de trabajo)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s-ES_tradnl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 dinero (que son horas, casi siempre)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s-ES_tradnl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 calidad de servicio a la base social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En satisfacción de los equipos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ES_tradnl" sz="1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NO SE MIDE AQUELLO QUE NO SE REGISTRA ADECUADAMENTE (BLOQUE DE MEDICIÓN DE RESULTADOS)</a:t>
            </a:r>
            <a:endParaRPr lang="ca-ES" sz="1800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9EA79D1-3917-942C-82E6-8C1AAFB5564D}"/>
              </a:ext>
            </a:extLst>
          </p:cNvPr>
          <p:cNvSpPr txBox="1">
            <a:spLocks/>
          </p:cNvSpPr>
          <p:nvPr/>
        </p:nvSpPr>
        <p:spPr>
          <a:xfrm>
            <a:off x="630314" y="2016094"/>
            <a:ext cx="8149701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Podemos medir – con mayor o menor dificultad - la (in)eficiencia de la totalidad o una parte de…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1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Un proceso </a:t>
            </a:r>
            <a:r>
              <a:rPr lang="es-ES_tradnl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(el de alta de usuaria, una actividad, …)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ES_tradnl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Un proyecto/programa </a:t>
            </a: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(inserción, Respiro, cobro cuotas, …)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ES_tradnl" sz="1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Una persona </a:t>
            </a: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(interna o “externa”)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ES_tradnl" sz="1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Un equipo </a:t>
            </a:r>
            <a:r>
              <a:rPr lang="es-ES_tradnl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(en cualquier ámbito)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ES_tradnl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_tradnl" sz="1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Una organización </a:t>
            </a: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(como “suma” de personas y/o procesos)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A94CCD9-66C1-ADC6-6D85-69FF0815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Medir la (in)eficiencia, clave para la OT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209E61-5DC6-4948-3467-6240018A8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537" y="1766047"/>
            <a:ext cx="2811463" cy="374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9EA79D1-3917-942C-82E6-8C1AAFB5564D}"/>
              </a:ext>
            </a:extLst>
          </p:cNvPr>
          <p:cNvSpPr txBox="1">
            <a:spLocks/>
          </p:cNvSpPr>
          <p:nvPr/>
        </p:nvSpPr>
        <p:spPr>
          <a:xfrm>
            <a:off x="51816" y="1400267"/>
            <a:ext cx="9328721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PODRÍAMOS MEDIR/CALCULAR LA (IN)EFICACIA, EN CUALQUIER CASO, COMO: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RESULTADO FINAL REAL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vs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RESULTADO IDEAL/DESEADO </a:t>
            </a:r>
            <a:endParaRPr lang="ca-ES" sz="4000" b="1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A94CCD9-66C1-ADC6-6D85-69FF0815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Medir la (in)eficiencia, clave para la OT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209E61-5DC6-4948-3467-6240018A8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537" y="1766047"/>
            <a:ext cx="2811463" cy="37486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BC3D92D-7D58-3E8A-9D8D-427DA5CD6C76}"/>
              </a:ext>
            </a:extLst>
          </p:cNvPr>
          <p:cNvSpPr/>
          <p:nvPr/>
        </p:nvSpPr>
        <p:spPr>
          <a:xfrm>
            <a:off x="241433" y="3308649"/>
            <a:ext cx="9033196" cy="2463282"/>
          </a:xfrm>
          <a:custGeom>
            <a:avLst/>
            <a:gdLst>
              <a:gd name="connsiteX0" fmla="*/ 0 w 9033196"/>
              <a:gd name="connsiteY0" fmla="*/ 0 h 2463282"/>
              <a:gd name="connsiteX1" fmla="*/ 293579 w 9033196"/>
              <a:gd name="connsiteY1" fmla="*/ 0 h 2463282"/>
              <a:gd name="connsiteX2" fmla="*/ 677490 w 9033196"/>
              <a:gd name="connsiteY2" fmla="*/ 0 h 2463282"/>
              <a:gd name="connsiteX3" fmla="*/ 1061401 w 9033196"/>
              <a:gd name="connsiteY3" fmla="*/ 0 h 2463282"/>
              <a:gd name="connsiteX4" fmla="*/ 1445311 w 9033196"/>
              <a:gd name="connsiteY4" fmla="*/ 0 h 2463282"/>
              <a:gd name="connsiteX5" fmla="*/ 1738890 w 9033196"/>
              <a:gd name="connsiteY5" fmla="*/ 0 h 2463282"/>
              <a:gd name="connsiteX6" fmla="*/ 2484129 w 9033196"/>
              <a:gd name="connsiteY6" fmla="*/ 0 h 2463282"/>
              <a:gd name="connsiteX7" fmla="*/ 2777708 w 9033196"/>
              <a:gd name="connsiteY7" fmla="*/ 0 h 2463282"/>
              <a:gd name="connsiteX8" fmla="*/ 3432614 w 9033196"/>
              <a:gd name="connsiteY8" fmla="*/ 0 h 2463282"/>
              <a:gd name="connsiteX9" fmla="*/ 4177853 w 9033196"/>
              <a:gd name="connsiteY9" fmla="*/ 0 h 2463282"/>
              <a:gd name="connsiteX10" fmla="*/ 4923092 w 9033196"/>
              <a:gd name="connsiteY10" fmla="*/ 0 h 2463282"/>
              <a:gd name="connsiteX11" fmla="*/ 5216671 w 9033196"/>
              <a:gd name="connsiteY11" fmla="*/ 0 h 2463282"/>
              <a:gd name="connsiteX12" fmla="*/ 5600582 w 9033196"/>
              <a:gd name="connsiteY12" fmla="*/ 0 h 2463282"/>
              <a:gd name="connsiteX13" fmla="*/ 6255488 w 9033196"/>
              <a:gd name="connsiteY13" fmla="*/ 0 h 2463282"/>
              <a:gd name="connsiteX14" fmla="*/ 6639399 w 9033196"/>
              <a:gd name="connsiteY14" fmla="*/ 0 h 2463282"/>
              <a:gd name="connsiteX15" fmla="*/ 7203974 w 9033196"/>
              <a:gd name="connsiteY15" fmla="*/ 0 h 2463282"/>
              <a:gd name="connsiteX16" fmla="*/ 7497553 w 9033196"/>
              <a:gd name="connsiteY16" fmla="*/ 0 h 2463282"/>
              <a:gd name="connsiteX17" fmla="*/ 7881464 w 9033196"/>
              <a:gd name="connsiteY17" fmla="*/ 0 h 2463282"/>
              <a:gd name="connsiteX18" fmla="*/ 8446038 w 9033196"/>
              <a:gd name="connsiteY18" fmla="*/ 0 h 2463282"/>
              <a:gd name="connsiteX19" fmla="*/ 9033196 w 9033196"/>
              <a:gd name="connsiteY19" fmla="*/ 0 h 2463282"/>
              <a:gd name="connsiteX20" fmla="*/ 9033196 w 9033196"/>
              <a:gd name="connsiteY20" fmla="*/ 443391 h 2463282"/>
              <a:gd name="connsiteX21" fmla="*/ 9033196 w 9033196"/>
              <a:gd name="connsiteY21" fmla="*/ 862149 h 2463282"/>
              <a:gd name="connsiteX22" fmla="*/ 9033196 w 9033196"/>
              <a:gd name="connsiteY22" fmla="*/ 1330172 h 2463282"/>
              <a:gd name="connsiteX23" fmla="*/ 9033196 w 9033196"/>
              <a:gd name="connsiteY23" fmla="*/ 1773563 h 2463282"/>
              <a:gd name="connsiteX24" fmla="*/ 9033196 w 9033196"/>
              <a:gd name="connsiteY24" fmla="*/ 2463282 h 2463282"/>
              <a:gd name="connsiteX25" fmla="*/ 8739617 w 9033196"/>
              <a:gd name="connsiteY25" fmla="*/ 2463282 h 2463282"/>
              <a:gd name="connsiteX26" fmla="*/ 8355706 w 9033196"/>
              <a:gd name="connsiteY26" fmla="*/ 2463282 h 2463282"/>
              <a:gd name="connsiteX27" fmla="*/ 7791132 w 9033196"/>
              <a:gd name="connsiteY27" fmla="*/ 2463282 h 2463282"/>
              <a:gd name="connsiteX28" fmla="*/ 7045893 w 9033196"/>
              <a:gd name="connsiteY28" fmla="*/ 2463282 h 2463282"/>
              <a:gd name="connsiteX29" fmla="*/ 6752314 w 9033196"/>
              <a:gd name="connsiteY29" fmla="*/ 2463282 h 2463282"/>
              <a:gd name="connsiteX30" fmla="*/ 6007075 w 9033196"/>
              <a:gd name="connsiteY30" fmla="*/ 2463282 h 2463282"/>
              <a:gd name="connsiteX31" fmla="*/ 5261837 w 9033196"/>
              <a:gd name="connsiteY31" fmla="*/ 2463282 h 2463282"/>
              <a:gd name="connsiteX32" fmla="*/ 4787594 w 9033196"/>
              <a:gd name="connsiteY32" fmla="*/ 2463282 h 2463282"/>
              <a:gd name="connsiteX33" fmla="*/ 4132687 w 9033196"/>
              <a:gd name="connsiteY33" fmla="*/ 2463282 h 2463282"/>
              <a:gd name="connsiteX34" fmla="*/ 3748776 w 9033196"/>
              <a:gd name="connsiteY34" fmla="*/ 2463282 h 2463282"/>
              <a:gd name="connsiteX35" fmla="*/ 3093870 w 9033196"/>
              <a:gd name="connsiteY35" fmla="*/ 2463282 h 2463282"/>
              <a:gd name="connsiteX36" fmla="*/ 2438963 w 9033196"/>
              <a:gd name="connsiteY36" fmla="*/ 2463282 h 2463282"/>
              <a:gd name="connsiteX37" fmla="*/ 1784056 w 9033196"/>
              <a:gd name="connsiteY37" fmla="*/ 2463282 h 2463282"/>
              <a:gd name="connsiteX38" fmla="*/ 1490477 w 9033196"/>
              <a:gd name="connsiteY38" fmla="*/ 2463282 h 2463282"/>
              <a:gd name="connsiteX39" fmla="*/ 745239 w 9033196"/>
              <a:gd name="connsiteY39" fmla="*/ 2463282 h 2463282"/>
              <a:gd name="connsiteX40" fmla="*/ 0 w 9033196"/>
              <a:gd name="connsiteY40" fmla="*/ 2463282 h 2463282"/>
              <a:gd name="connsiteX41" fmla="*/ 0 w 9033196"/>
              <a:gd name="connsiteY41" fmla="*/ 2019891 h 2463282"/>
              <a:gd name="connsiteX42" fmla="*/ 0 w 9033196"/>
              <a:gd name="connsiteY42" fmla="*/ 1601133 h 2463282"/>
              <a:gd name="connsiteX43" fmla="*/ 0 w 9033196"/>
              <a:gd name="connsiteY43" fmla="*/ 1157743 h 2463282"/>
              <a:gd name="connsiteX44" fmla="*/ 0 w 9033196"/>
              <a:gd name="connsiteY44" fmla="*/ 738985 h 2463282"/>
              <a:gd name="connsiteX45" fmla="*/ 0 w 9033196"/>
              <a:gd name="connsiteY45" fmla="*/ 0 h 246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3196" h="2463282" extrusionOk="0">
                <a:moveTo>
                  <a:pt x="0" y="0"/>
                </a:moveTo>
                <a:cubicBezTo>
                  <a:pt x="75813" y="-22439"/>
                  <a:pt x="157967" y="34954"/>
                  <a:pt x="293579" y="0"/>
                </a:cubicBezTo>
                <a:cubicBezTo>
                  <a:pt x="429191" y="-34954"/>
                  <a:pt x="510234" y="239"/>
                  <a:pt x="677490" y="0"/>
                </a:cubicBezTo>
                <a:cubicBezTo>
                  <a:pt x="844746" y="-239"/>
                  <a:pt x="953313" y="33577"/>
                  <a:pt x="1061401" y="0"/>
                </a:cubicBezTo>
                <a:cubicBezTo>
                  <a:pt x="1169489" y="-33577"/>
                  <a:pt x="1308113" y="19700"/>
                  <a:pt x="1445311" y="0"/>
                </a:cubicBezTo>
                <a:cubicBezTo>
                  <a:pt x="1582509" y="-19700"/>
                  <a:pt x="1655463" y="25583"/>
                  <a:pt x="1738890" y="0"/>
                </a:cubicBezTo>
                <a:cubicBezTo>
                  <a:pt x="1822317" y="-25583"/>
                  <a:pt x="2316910" y="56729"/>
                  <a:pt x="2484129" y="0"/>
                </a:cubicBezTo>
                <a:cubicBezTo>
                  <a:pt x="2651348" y="-56729"/>
                  <a:pt x="2716589" y="29044"/>
                  <a:pt x="2777708" y="0"/>
                </a:cubicBezTo>
                <a:cubicBezTo>
                  <a:pt x="2838827" y="-29044"/>
                  <a:pt x="3211030" y="10775"/>
                  <a:pt x="3432614" y="0"/>
                </a:cubicBezTo>
                <a:cubicBezTo>
                  <a:pt x="3654198" y="-10775"/>
                  <a:pt x="3987622" y="36385"/>
                  <a:pt x="4177853" y="0"/>
                </a:cubicBezTo>
                <a:cubicBezTo>
                  <a:pt x="4368084" y="-36385"/>
                  <a:pt x="4665915" y="60237"/>
                  <a:pt x="4923092" y="0"/>
                </a:cubicBezTo>
                <a:cubicBezTo>
                  <a:pt x="5180269" y="-60237"/>
                  <a:pt x="5073552" y="1595"/>
                  <a:pt x="5216671" y="0"/>
                </a:cubicBezTo>
                <a:cubicBezTo>
                  <a:pt x="5359790" y="-1595"/>
                  <a:pt x="5414754" y="45929"/>
                  <a:pt x="5600582" y="0"/>
                </a:cubicBezTo>
                <a:cubicBezTo>
                  <a:pt x="5786410" y="-45929"/>
                  <a:pt x="6063036" y="19798"/>
                  <a:pt x="6255488" y="0"/>
                </a:cubicBezTo>
                <a:cubicBezTo>
                  <a:pt x="6447940" y="-19798"/>
                  <a:pt x="6493776" y="34793"/>
                  <a:pt x="6639399" y="0"/>
                </a:cubicBezTo>
                <a:cubicBezTo>
                  <a:pt x="6785022" y="-34793"/>
                  <a:pt x="6923546" y="8830"/>
                  <a:pt x="7203974" y="0"/>
                </a:cubicBezTo>
                <a:cubicBezTo>
                  <a:pt x="7484402" y="-8830"/>
                  <a:pt x="7421591" y="34753"/>
                  <a:pt x="7497553" y="0"/>
                </a:cubicBezTo>
                <a:cubicBezTo>
                  <a:pt x="7573515" y="-34753"/>
                  <a:pt x="7740839" y="20334"/>
                  <a:pt x="7881464" y="0"/>
                </a:cubicBezTo>
                <a:cubicBezTo>
                  <a:pt x="8022089" y="-20334"/>
                  <a:pt x="8180135" y="51295"/>
                  <a:pt x="8446038" y="0"/>
                </a:cubicBezTo>
                <a:cubicBezTo>
                  <a:pt x="8711941" y="-51295"/>
                  <a:pt x="8739833" y="57699"/>
                  <a:pt x="9033196" y="0"/>
                </a:cubicBezTo>
                <a:cubicBezTo>
                  <a:pt x="9056848" y="218605"/>
                  <a:pt x="9021138" y="277863"/>
                  <a:pt x="9033196" y="443391"/>
                </a:cubicBezTo>
                <a:cubicBezTo>
                  <a:pt x="9045254" y="608919"/>
                  <a:pt x="9020241" y="772893"/>
                  <a:pt x="9033196" y="862149"/>
                </a:cubicBezTo>
                <a:cubicBezTo>
                  <a:pt x="9046151" y="951405"/>
                  <a:pt x="9031179" y="1112574"/>
                  <a:pt x="9033196" y="1330172"/>
                </a:cubicBezTo>
                <a:cubicBezTo>
                  <a:pt x="9035213" y="1547770"/>
                  <a:pt x="9006491" y="1666137"/>
                  <a:pt x="9033196" y="1773563"/>
                </a:cubicBezTo>
                <a:cubicBezTo>
                  <a:pt x="9059901" y="1880989"/>
                  <a:pt x="8969778" y="2282873"/>
                  <a:pt x="9033196" y="2463282"/>
                </a:cubicBezTo>
                <a:cubicBezTo>
                  <a:pt x="8919135" y="2497201"/>
                  <a:pt x="8843354" y="2449572"/>
                  <a:pt x="8739617" y="2463282"/>
                </a:cubicBezTo>
                <a:cubicBezTo>
                  <a:pt x="8635880" y="2476992"/>
                  <a:pt x="8542787" y="2457931"/>
                  <a:pt x="8355706" y="2463282"/>
                </a:cubicBezTo>
                <a:cubicBezTo>
                  <a:pt x="8168625" y="2468633"/>
                  <a:pt x="8018252" y="2422981"/>
                  <a:pt x="7791132" y="2463282"/>
                </a:cubicBezTo>
                <a:cubicBezTo>
                  <a:pt x="7564012" y="2503583"/>
                  <a:pt x="7217308" y="2409625"/>
                  <a:pt x="7045893" y="2463282"/>
                </a:cubicBezTo>
                <a:cubicBezTo>
                  <a:pt x="6874478" y="2516939"/>
                  <a:pt x="6855459" y="2438395"/>
                  <a:pt x="6752314" y="2463282"/>
                </a:cubicBezTo>
                <a:cubicBezTo>
                  <a:pt x="6649169" y="2488169"/>
                  <a:pt x="6163426" y="2416293"/>
                  <a:pt x="6007075" y="2463282"/>
                </a:cubicBezTo>
                <a:cubicBezTo>
                  <a:pt x="5850724" y="2510271"/>
                  <a:pt x="5500782" y="2401160"/>
                  <a:pt x="5261837" y="2463282"/>
                </a:cubicBezTo>
                <a:cubicBezTo>
                  <a:pt x="5022892" y="2525404"/>
                  <a:pt x="4949680" y="2440290"/>
                  <a:pt x="4787594" y="2463282"/>
                </a:cubicBezTo>
                <a:cubicBezTo>
                  <a:pt x="4625508" y="2486274"/>
                  <a:pt x="4393509" y="2390075"/>
                  <a:pt x="4132687" y="2463282"/>
                </a:cubicBezTo>
                <a:cubicBezTo>
                  <a:pt x="3871865" y="2536489"/>
                  <a:pt x="3828579" y="2452536"/>
                  <a:pt x="3748776" y="2463282"/>
                </a:cubicBezTo>
                <a:cubicBezTo>
                  <a:pt x="3668973" y="2474028"/>
                  <a:pt x="3270228" y="2447092"/>
                  <a:pt x="3093870" y="2463282"/>
                </a:cubicBezTo>
                <a:cubicBezTo>
                  <a:pt x="2917512" y="2479472"/>
                  <a:pt x="2578048" y="2399640"/>
                  <a:pt x="2438963" y="2463282"/>
                </a:cubicBezTo>
                <a:cubicBezTo>
                  <a:pt x="2299878" y="2526924"/>
                  <a:pt x="1957724" y="2404406"/>
                  <a:pt x="1784056" y="2463282"/>
                </a:cubicBezTo>
                <a:cubicBezTo>
                  <a:pt x="1610388" y="2522158"/>
                  <a:pt x="1608232" y="2448613"/>
                  <a:pt x="1490477" y="2463282"/>
                </a:cubicBezTo>
                <a:cubicBezTo>
                  <a:pt x="1372722" y="2477951"/>
                  <a:pt x="896222" y="2399237"/>
                  <a:pt x="745239" y="2463282"/>
                </a:cubicBezTo>
                <a:cubicBezTo>
                  <a:pt x="594256" y="2527327"/>
                  <a:pt x="312306" y="2441659"/>
                  <a:pt x="0" y="2463282"/>
                </a:cubicBezTo>
                <a:cubicBezTo>
                  <a:pt x="-8165" y="2309699"/>
                  <a:pt x="46641" y="2128586"/>
                  <a:pt x="0" y="2019891"/>
                </a:cubicBezTo>
                <a:cubicBezTo>
                  <a:pt x="-46641" y="1911196"/>
                  <a:pt x="3909" y="1687926"/>
                  <a:pt x="0" y="1601133"/>
                </a:cubicBezTo>
                <a:cubicBezTo>
                  <a:pt x="-3909" y="1514340"/>
                  <a:pt x="20984" y="1337017"/>
                  <a:pt x="0" y="1157743"/>
                </a:cubicBezTo>
                <a:cubicBezTo>
                  <a:pt x="-20984" y="978469"/>
                  <a:pt x="1194" y="894351"/>
                  <a:pt x="0" y="738985"/>
                </a:cubicBezTo>
                <a:cubicBezTo>
                  <a:pt x="-1194" y="583619"/>
                  <a:pt x="47468" y="298047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39728545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6607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9EA79D1-3917-942C-82E6-8C1AAFB5564D}"/>
              </a:ext>
            </a:extLst>
          </p:cNvPr>
          <p:cNvSpPr txBox="1">
            <a:spLocks/>
          </p:cNvSpPr>
          <p:nvPr/>
        </p:nvSpPr>
        <p:spPr>
          <a:xfrm>
            <a:off x="14484" y="1474911"/>
            <a:ext cx="9465415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PODRÍAMOS MEDIR/CALCULAR LA (IN)EFICIENCIA, EN CUALQUIER CASO, COMO: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_tradnl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SUMA DE RECURSOS REALES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vs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RECURSOS IDEALES/ÓPTIMOS</a:t>
            </a:r>
            <a:endParaRPr lang="ca-ES" sz="4000" b="1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A94CCD9-66C1-ADC6-6D85-69FF0815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Medir la (in)eficiencia, clave para la OT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209E61-5DC6-4948-3467-6240018A8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537" y="1766047"/>
            <a:ext cx="2811463" cy="37486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26F92D2-BA1C-086D-766A-363D8ACCB702}"/>
              </a:ext>
            </a:extLst>
          </p:cNvPr>
          <p:cNvSpPr/>
          <p:nvPr/>
        </p:nvSpPr>
        <p:spPr>
          <a:xfrm>
            <a:off x="353405" y="3317528"/>
            <a:ext cx="9033196" cy="2463282"/>
          </a:xfrm>
          <a:custGeom>
            <a:avLst/>
            <a:gdLst>
              <a:gd name="connsiteX0" fmla="*/ 0 w 9033196"/>
              <a:gd name="connsiteY0" fmla="*/ 0 h 2463282"/>
              <a:gd name="connsiteX1" fmla="*/ 293579 w 9033196"/>
              <a:gd name="connsiteY1" fmla="*/ 0 h 2463282"/>
              <a:gd name="connsiteX2" fmla="*/ 677490 w 9033196"/>
              <a:gd name="connsiteY2" fmla="*/ 0 h 2463282"/>
              <a:gd name="connsiteX3" fmla="*/ 1061401 w 9033196"/>
              <a:gd name="connsiteY3" fmla="*/ 0 h 2463282"/>
              <a:gd name="connsiteX4" fmla="*/ 1445311 w 9033196"/>
              <a:gd name="connsiteY4" fmla="*/ 0 h 2463282"/>
              <a:gd name="connsiteX5" fmla="*/ 1738890 w 9033196"/>
              <a:gd name="connsiteY5" fmla="*/ 0 h 2463282"/>
              <a:gd name="connsiteX6" fmla="*/ 2484129 w 9033196"/>
              <a:gd name="connsiteY6" fmla="*/ 0 h 2463282"/>
              <a:gd name="connsiteX7" fmla="*/ 2777708 w 9033196"/>
              <a:gd name="connsiteY7" fmla="*/ 0 h 2463282"/>
              <a:gd name="connsiteX8" fmla="*/ 3432614 w 9033196"/>
              <a:gd name="connsiteY8" fmla="*/ 0 h 2463282"/>
              <a:gd name="connsiteX9" fmla="*/ 4177853 w 9033196"/>
              <a:gd name="connsiteY9" fmla="*/ 0 h 2463282"/>
              <a:gd name="connsiteX10" fmla="*/ 4923092 w 9033196"/>
              <a:gd name="connsiteY10" fmla="*/ 0 h 2463282"/>
              <a:gd name="connsiteX11" fmla="*/ 5216671 w 9033196"/>
              <a:gd name="connsiteY11" fmla="*/ 0 h 2463282"/>
              <a:gd name="connsiteX12" fmla="*/ 5600582 w 9033196"/>
              <a:gd name="connsiteY12" fmla="*/ 0 h 2463282"/>
              <a:gd name="connsiteX13" fmla="*/ 6255488 w 9033196"/>
              <a:gd name="connsiteY13" fmla="*/ 0 h 2463282"/>
              <a:gd name="connsiteX14" fmla="*/ 6639399 w 9033196"/>
              <a:gd name="connsiteY14" fmla="*/ 0 h 2463282"/>
              <a:gd name="connsiteX15" fmla="*/ 7203974 w 9033196"/>
              <a:gd name="connsiteY15" fmla="*/ 0 h 2463282"/>
              <a:gd name="connsiteX16" fmla="*/ 7497553 w 9033196"/>
              <a:gd name="connsiteY16" fmla="*/ 0 h 2463282"/>
              <a:gd name="connsiteX17" fmla="*/ 7881464 w 9033196"/>
              <a:gd name="connsiteY17" fmla="*/ 0 h 2463282"/>
              <a:gd name="connsiteX18" fmla="*/ 8446038 w 9033196"/>
              <a:gd name="connsiteY18" fmla="*/ 0 h 2463282"/>
              <a:gd name="connsiteX19" fmla="*/ 9033196 w 9033196"/>
              <a:gd name="connsiteY19" fmla="*/ 0 h 2463282"/>
              <a:gd name="connsiteX20" fmla="*/ 9033196 w 9033196"/>
              <a:gd name="connsiteY20" fmla="*/ 443391 h 2463282"/>
              <a:gd name="connsiteX21" fmla="*/ 9033196 w 9033196"/>
              <a:gd name="connsiteY21" fmla="*/ 862149 h 2463282"/>
              <a:gd name="connsiteX22" fmla="*/ 9033196 w 9033196"/>
              <a:gd name="connsiteY22" fmla="*/ 1330172 h 2463282"/>
              <a:gd name="connsiteX23" fmla="*/ 9033196 w 9033196"/>
              <a:gd name="connsiteY23" fmla="*/ 1773563 h 2463282"/>
              <a:gd name="connsiteX24" fmla="*/ 9033196 w 9033196"/>
              <a:gd name="connsiteY24" fmla="*/ 2463282 h 2463282"/>
              <a:gd name="connsiteX25" fmla="*/ 8739617 w 9033196"/>
              <a:gd name="connsiteY25" fmla="*/ 2463282 h 2463282"/>
              <a:gd name="connsiteX26" fmla="*/ 8355706 w 9033196"/>
              <a:gd name="connsiteY26" fmla="*/ 2463282 h 2463282"/>
              <a:gd name="connsiteX27" fmla="*/ 7791132 w 9033196"/>
              <a:gd name="connsiteY27" fmla="*/ 2463282 h 2463282"/>
              <a:gd name="connsiteX28" fmla="*/ 7045893 w 9033196"/>
              <a:gd name="connsiteY28" fmla="*/ 2463282 h 2463282"/>
              <a:gd name="connsiteX29" fmla="*/ 6752314 w 9033196"/>
              <a:gd name="connsiteY29" fmla="*/ 2463282 h 2463282"/>
              <a:gd name="connsiteX30" fmla="*/ 6007075 w 9033196"/>
              <a:gd name="connsiteY30" fmla="*/ 2463282 h 2463282"/>
              <a:gd name="connsiteX31" fmla="*/ 5261837 w 9033196"/>
              <a:gd name="connsiteY31" fmla="*/ 2463282 h 2463282"/>
              <a:gd name="connsiteX32" fmla="*/ 4787594 w 9033196"/>
              <a:gd name="connsiteY32" fmla="*/ 2463282 h 2463282"/>
              <a:gd name="connsiteX33" fmla="*/ 4132687 w 9033196"/>
              <a:gd name="connsiteY33" fmla="*/ 2463282 h 2463282"/>
              <a:gd name="connsiteX34" fmla="*/ 3748776 w 9033196"/>
              <a:gd name="connsiteY34" fmla="*/ 2463282 h 2463282"/>
              <a:gd name="connsiteX35" fmla="*/ 3093870 w 9033196"/>
              <a:gd name="connsiteY35" fmla="*/ 2463282 h 2463282"/>
              <a:gd name="connsiteX36" fmla="*/ 2438963 w 9033196"/>
              <a:gd name="connsiteY36" fmla="*/ 2463282 h 2463282"/>
              <a:gd name="connsiteX37" fmla="*/ 1784056 w 9033196"/>
              <a:gd name="connsiteY37" fmla="*/ 2463282 h 2463282"/>
              <a:gd name="connsiteX38" fmla="*/ 1490477 w 9033196"/>
              <a:gd name="connsiteY38" fmla="*/ 2463282 h 2463282"/>
              <a:gd name="connsiteX39" fmla="*/ 745239 w 9033196"/>
              <a:gd name="connsiteY39" fmla="*/ 2463282 h 2463282"/>
              <a:gd name="connsiteX40" fmla="*/ 0 w 9033196"/>
              <a:gd name="connsiteY40" fmla="*/ 2463282 h 2463282"/>
              <a:gd name="connsiteX41" fmla="*/ 0 w 9033196"/>
              <a:gd name="connsiteY41" fmla="*/ 2019891 h 2463282"/>
              <a:gd name="connsiteX42" fmla="*/ 0 w 9033196"/>
              <a:gd name="connsiteY42" fmla="*/ 1601133 h 2463282"/>
              <a:gd name="connsiteX43" fmla="*/ 0 w 9033196"/>
              <a:gd name="connsiteY43" fmla="*/ 1157743 h 2463282"/>
              <a:gd name="connsiteX44" fmla="*/ 0 w 9033196"/>
              <a:gd name="connsiteY44" fmla="*/ 738985 h 2463282"/>
              <a:gd name="connsiteX45" fmla="*/ 0 w 9033196"/>
              <a:gd name="connsiteY45" fmla="*/ 0 h 246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3196" h="2463282" extrusionOk="0">
                <a:moveTo>
                  <a:pt x="0" y="0"/>
                </a:moveTo>
                <a:cubicBezTo>
                  <a:pt x="75813" y="-22439"/>
                  <a:pt x="157967" y="34954"/>
                  <a:pt x="293579" y="0"/>
                </a:cubicBezTo>
                <a:cubicBezTo>
                  <a:pt x="429191" y="-34954"/>
                  <a:pt x="510234" y="239"/>
                  <a:pt x="677490" y="0"/>
                </a:cubicBezTo>
                <a:cubicBezTo>
                  <a:pt x="844746" y="-239"/>
                  <a:pt x="953313" y="33577"/>
                  <a:pt x="1061401" y="0"/>
                </a:cubicBezTo>
                <a:cubicBezTo>
                  <a:pt x="1169489" y="-33577"/>
                  <a:pt x="1308113" y="19700"/>
                  <a:pt x="1445311" y="0"/>
                </a:cubicBezTo>
                <a:cubicBezTo>
                  <a:pt x="1582509" y="-19700"/>
                  <a:pt x="1655463" y="25583"/>
                  <a:pt x="1738890" y="0"/>
                </a:cubicBezTo>
                <a:cubicBezTo>
                  <a:pt x="1822317" y="-25583"/>
                  <a:pt x="2316910" y="56729"/>
                  <a:pt x="2484129" y="0"/>
                </a:cubicBezTo>
                <a:cubicBezTo>
                  <a:pt x="2651348" y="-56729"/>
                  <a:pt x="2716589" y="29044"/>
                  <a:pt x="2777708" y="0"/>
                </a:cubicBezTo>
                <a:cubicBezTo>
                  <a:pt x="2838827" y="-29044"/>
                  <a:pt x="3211030" y="10775"/>
                  <a:pt x="3432614" y="0"/>
                </a:cubicBezTo>
                <a:cubicBezTo>
                  <a:pt x="3654198" y="-10775"/>
                  <a:pt x="3987622" y="36385"/>
                  <a:pt x="4177853" y="0"/>
                </a:cubicBezTo>
                <a:cubicBezTo>
                  <a:pt x="4368084" y="-36385"/>
                  <a:pt x="4665915" y="60237"/>
                  <a:pt x="4923092" y="0"/>
                </a:cubicBezTo>
                <a:cubicBezTo>
                  <a:pt x="5180269" y="-60237"/>
                  <a:pt x="5073552" y="1595"/>
                  <a:pt x="5216671" y="0"/>
                </a:cubicBezTo>
                <a:cubicBezTo>
                  <a:pt x="5359790" y="-1595"/>
                  <a:pt x="5414754" y="45929"/>
                  <a:pt x="5600582" y="0"/>
                </a:cubicBezTo>
                <a:cubicBezTo>
                  <a:pt x="5786410" y="-45929"/>
                  <a:pt x="6063036" y="19798"/>
                  <a:pt x="6255488" y="0"/>
                </a:cubicBezTo>
                <a:cubicBezTo>
                  <a:pt x="6447940" y="-19798"/>
                  <a:pt x="6493776" y="34793"/>
                  <a:pt x="6639399" y="0"/>
                </a:cubicBezTo>
                <a:cubicBezTo>
                  <a:pt x="6785022" y="-34793"/>
                  <a:pt x="6923546" y="8830"/>
                  <a:pt x="7203974" y="0"/>
                </a:cubicBezTo>
                <a:cubicBezTo>
                  <a:pt x="7484402" y="-8830"/>
                  <a:pt x="7421591" y="34753"/>
                  <a:pt x="7497553" y="0"/>
                </a:cubicBezTo>
                <a:cubicBezTo>
                  <a:pt x="7573515" y="-34753"/>
                  <a:pt x="7740839" y="20334"/>
                  <a:pt x="7881464" y="0"/>
                </a:cubicBezTo>
                <a:cubicBezTo>
                  <a:pt x="8022089" y="-20334"/>
                  <a:pt x="8180135" y="51295"/>
                  <a:pt x="8446038" y="0"/>
                </a:cubicBezTo>
                <a:cubicBezTo>
                  <a:pt x="8711941" y="-51295"/>
                  <a:pt x="8739833" y="57699"/>
                  <a:pt x="9033196" y="0"/>
                </a:cubicBezTo>
                <a:cubicBezTo>
                  <a:pt x="9056848" y="218605"/>
                  <a:pt x="9021138" y="277863"/>
                  <a:pt x="9033196" y="443391"/>
                </a:cubicBezTo>
                <a:cubicBezTo>
                  <a:pt x="9045254" y="608919"/>
                  <a:pt x="9020241" y="772893"/>
                  <a:pt x="9033196" y="862149"/>
                </a:cubicBezTo>
                <a:cubicBezTo>
                  <a:pt x="9046151" y="951405"/>
                  <a:pt x="9031179" y="1112574"/>
                  <a:pt x="9033196" y="1330172"/>
                </a:cubicBezTo>
                <a:cubicBezTo>
                  <a:pt x="9035213" y="1547770"/>
                  <a:pt x="9006491" y="1666137"/>
                  <a:pt x="9033196" y="1773563"/>
                </a:cubicBezTo>
                <a:cubicBezTo>
                  <a:pt x="9059901" y="1880989"/>
                  <a:pt x="8969778" y="2282873"/>
                  <a:pt x="9033196" y="2463282"/>
                </a:cubicBezTo>
                <a:cubicBezTo>
                  <a:pt x="8919135" y="2497201"/>
                  <a:pt x="8843354" y="2449572"/>
                  <a:pt x="8739617" y="2463282"/>
                </a:cubicBezTo>
                <a:cubicBezTo>
                  <a:pt x="8635880" y="2476992"/>
                  <a:pt x="8542787" y="2457931"/>
                  <a:pt x="8355706" y="2463282"/>
                </a:cubicBezTo>
                <a:cubicBezTo>
                  <a:pt x="8168625" y="2468633"/>
                  <a:pt x="8018252" y="2422981"/>
                  <a:pt x="7791132" y="2463282"/>
                </a:cubicBezTo>
                <a:cubicBezTo>
                  <a:pt x="7564012" y="2503583"/>
                  <a:pt x="7217308" y="2409625"/>
                  <a:pt x="7045893" y="2463282"/>
                </a:cubicBezTo>
                <a:cubicBezTo>
                  <a:pt x="6874478" y="2516939"/>
                  <a:pt x="6855459" y="2438395"/>
                  <a:pt x="6752314" y="2463282"/>
                </a:cubicBezTo>
                <a:cubicBezTo>
                  <a:pt x="6649169" y="2488169"/>
                  <a:pt x="6163426" y="2416293"/>
                  <a:pt x="6007075" y="2463282"/>
                </a:cubicBezTo>
                <a:cubicBezTo>
                  <a:pt x="5850724" y="2510271"/>
                  <a:pt x="5500782" y="2401160"/>
                  <a:pt x="5261837" y="2463282"/>
                </a:cubicBezTo>
                <a:cubicBezTo>
                  <a:pt x="5022892" y="2525404"/>
                  <a:pt x="4949680" y="2440290"/>
                  <a:pt x="4787594" y="2463282"/>
                </a:cubicBezTo>
                <a:cubicBezTo>
                  <a:pt x="4625508" y="2486274"/>
                  <a:pt x="4393509" y="2390075"/>
                  <a:pt x="4132687" y="2463282"/>
                </a:cubicBezTo>
                <a:cubicBezTo>
                  <a:pt x="3871865" y="2536489"/>
                  <a:pt x="3828579" y="2452536"/>
                  <a:pt x="3748776" y="2463282"/>
                </a:cubicBezTo>
                <a:cubicBezTo>
                  <a:pt x="3668973" y="2474028"/>
                  <a:pt x="3270228" y="2447092"/>
                  <a:pt x="3093870" y="2463282"/>
                </a:cubicBezTo>
                <a:cubicBezTo>
                  <a:pt x="2917512" y="2479472"/>
                  <a:pt x="2578048" y="2399640"/>
                  <a:pt x="2438963" y="2463282"/>
                </a:cubicBezTo>
                <a:cubicBezTo>
                  <a:pt x="2299878" y="2526924"/>
                  <a:pt x="1957724" y="2404406"/>
                  <a:pt x="1784056" y="2463282"/>
                </a:cubicBezTo>
                <a:cubicBezTo>
                  <a:pt x="1610388" y="2522158"/>
                  <a:pt x="1608232" y="2448613"/>
                  <a:pt x="1490477" y="2463282"/>
                </a:cubicBezTo>
                <a:cubicBezTo>
                  <a:pt x="1372722" y="2477951"/>
                  <a:pt x="896222" y="2399237"/>
                  <a:pt x="745239" y="2463282"/>
                </a:cubicBezTo>
                <a:cubicBezTo>
                  <a:pt x="594256" y="2527327"/>
                  <a:pt x="312306" y="2441659"/>
                  <a:pt x="0" y="2463282"/>
                </a:cubicBezTo>
                <a:cubicBezTo>
                  <a:pt x="-8165" y="2309699"/>
                  <a:pt x="46641" y="2128586"/>
                  <a:pt x="0" y="2019891"/>
                </a:cubicBezTo>
                <a:cubicBezTo>
                  <a:pt x="-46641" y="1911196"/>
                  <a:pt x="3909" y="1687926"/>
                  <a:pt x="0" y="1601133"/>
                </a:cubicBezTo>
                <a:cubicBezTo>
                  <a:pt x="-3909" y="1514340"/>
                  <a:pt x="20984" y="1337017"/>
                  <a:pt x="0" y="1157743"/>
                </a:cubicBezTo>
                <a:cubicBezTo>
                  <a:pt x="-20984" y="978469"/>
                  <a:pt x="1194" y="894351"/>
                  <a:pt x="0" y="738985"/>
                </a:cubicBezTo>
                <a:cubicBezTo>
                  <a:pt x="-1194" y="583619"/>
                  <a:pt x="47468" y="298047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39728545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6962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9EA79D1-3917-942C-82E6-8C1AAFB5564D}"/>
              </a:ext>
            </a:extLst>
          </p:cNvPr>
          <p:cNvSpPr txBox="1">
            <a:spLocks/>
          </p:cNvSpPr>
          <p:nvPr/>
        </p:nvSpPr>
        <p:spPr>
          <a:xfrm>
            <a:off x="366157" y="1726687"/>
            <a:ext cx="8598549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ES_tradnl" sz="3600" b="1" dirty="0">
                <a:solidFill>
                  <a:srgbClr val="C00000"/>
                </a:solidFill>
                <a:effectLst/>
                <a:cs typeface="Calibri" panose="020F0502020204030204" pitchFamily="34" charset="0"/>
              </a:rPr>
              <a:t>¿Es el ∆ Eficiencia de la organización =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ES_tradnl" sz="3600" b="1" dirty="0">
                <a:solidFill>
                  <a:srgbClr val="C00000"/>
                </a:solidFill>
                <a:effectLst/>
                <a:cs typeface="Calibri" panose="020F0502020204030204" pitchFamily="34" charset="0"/>
              </a:rPr>
              <a:t>∑∆ Eficiencia </a:t>
            </a:r>
            <a:r>
              <a:rPr lang="es-ES_tradnl" sz="3600" b="1" dirty="0">
                <a:solidFill>
                  <a:srgbClr val="C00000"/>
                </a:solidFill>
                <a:cs typeface="Calibri" panose="020F0502020204030204" pitchFamily="34" charset="0"/>
              </a:rPr>
              <a:t>de personas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ES_tradnl" sz="3600" b="1" dirty="0">
                <a:solidFill>
                  <a:srgbClr val="C00000"/>
                </a:solidFill>
                <a:cs typeface="Calibri" panose="020F0502020204030204" pitchFamily="34" charset="0"/>
              </a:rPr>
              <a:t>(o de procesos)?</a:t>
            </a:r>
            <a:endParaRPr lang="ca-ES" sz="3600" b="1" dirty="0"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endParaRPr lang="es-ES_tradnl" sz="2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ES_tradnl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Sí… ¡p</a:t>
            </a:r>
            <a:r>
              <a:rPr lang="es-ES_tradnl" sz="1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ero no todas las personas (procesos) tienen variación positiva! </a:t>
            </a: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(y, a veces, hay que escoger qué o quién pierde eficiencia…).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endParaRPr lang="es-ES_tradnl" sz="1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ES_tradnl" sz="18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Por ejemplo, si las familias completan un formulario online, ellas pueden ser menos eficientes… pero nos lo ponen muy fácil internamente.</a:t>
            </a:r>
            <a:endParaRPr lang="ca-E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A94CCD9-66C1-ADC6-6D85-69FF0815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Medir la (in)eficiencia, clave para la OT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B56E6C-441B-304D-3D3A-2800D98C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537" y="1766047"/>
            <a:ext cx="2811463" cy="374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0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El complejo 012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71021" y="1145662"/>
            <a:ext cx="11683014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dirty="0">
                <a:effectLst/>
                <a:cs typeface="Times New Roman" panose="02020603050405020304" pitchFamily="18" charset="0"/>
              </a:rPr>
              <a:t>Ejemplo habitual de una fuente inagotable de ineficiencia en todo el proceso:</a:t>
            </a:r>
          </a:p>
          <a:p>
            <a:pPr algn="ctr"/>
            <a:endParaRPr lang="es-ES_tradnl" sz="2800" dirty="0">
              <a:effectLst/>
              <a:cs typeface="Times New Roman" panose="02020603050405020304" pitchFamily="18" charset="0"/>
            </a:endParaRPr>
          </a:p>
          <a:p>
            <a:pPr algn="ctr"/>
            <a:r>
              <a:rPr lang="es-ES_tradnl" sz="2800" dirty="0">
                <a:effectLst/>
                <a:cs typeface="Times New Roman" panose="02020603050405020304" pitchFamily="18" charset="0"/>
              </a:rPr>
              <a:t> </a:t>
            </a:r>
            <a:r>
              <a:rPr lang="es-ES_tradnl" sz="2800" b="1" dirty="0">
                <a:effectLst/>
                <a:cs typeface="Times New Roman" panose="02020603050405020304" pitchFamily="18" charset="0"/>
              </a:rPr>
              <a:t>“El complejo 012” (número del teléfono de información)</a:t>
            </a:r>
          </a:p>
          <a:p>
            <a:pPr algn="ctr"/>
            <a:r>
              <a:rPr lang="es-ES_tradnl" sz="2000" i="1" dirty="0">
                <a:effectLst/>
                <a:cs typeface="Times New Roman" panose="02020603050405020304" pitchFamily="18" charset="0"/>
              </a:rPr>
              <a:t>Dícese de la sensación de persona(s) de la organización cuando invierten parte de su tiempo en recopilar información desde un nivel (habitualmente “inferior” orgánicamente) para </a:t>
            </a:r>
            <a:r>
              <a:rPr lang="es-ES_tradnl" sz="2000" i="1" dirty="0">
                <a:cs typeface="Times New Roman" panose="02020603050405020304" pitchFamily="18" charset="0"/>
              </a:rPr>
              <a:t>estructurarla y, a menudo sin valor, reenviarla a otro nivel (habitualmente “paralelo” o “superior”).</a:t>
            </a:r>
          </a:p>
        </p:txBody>
      </p:sp>
      <p:pic>
        <p:nvPicPr>
          <p:cNvPr id="5122" name="Picture 2" descr="Atención al ciudadano - Ayuntamiento de Cadreita">
            <a:extLst>
              <a:ext uri="{FF2B5EF4-FFF2-40B4-BE49-F238E27FC236}">
                <a16:creationId xmlns:a16="http://schemas.microsoft.com/office/drawing/2014/main" id="{2418D8DF-D4A0-6844-73FA-339DD426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94" y="4443249"/>
            <a:ext cx="5018335" cy="15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444E469-CE79-CDEB-9FBF-6C157E051195}"/>
              </a:ext>
            </a:extLst>
          </p:cNvPr>
          <p:cNvSpPr txBox="1">
            <a:spLocks/>
          </p:cNvSpPr>
          <p:nvPr/>
        </p:nvSpPr>
        <p:spPr>
          <a:xfrm>
            <a:off x="676183" y="4627188"/>
            <a:ext cx="5419818" cy="1472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>
                <a:solidFill>
                  <a:srgbClr val="202124"/>
                </a:solidFill>
                <a:cs typeface="Times New Roman" panose="02020603050405020304" pitchFamily="18" charset="0"/>
              </a:rPr>
              <a:t>Detectad y revisad sin dilación el proceso completo de la información... </a:t>
            </a:r>
          </a:p>
          <a:p>
            <a:pPr algn="ctr"/>
            <a:r>
              <a:rPr lang="es-ES_tradnl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¡¡¡Salvad a esas personas!!!</a:t>
            </a:r>
          </a:p>
        </p:txBody>
      </p:sp>
    </p:spTree>
    <p:extLst>
      <p:ext uri="{BB962C8B-B14F-4D97-AF65-F5344CB8AC3E}">
        <p14:creationId xmlns:p14="http://schemas.microsoft.com/office/powerpoint/2010/main" val="29197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11D62-FA24-1143-92FB-E428CA55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tarea para la próxima sesión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8EAFD2-14B3-E847-BF99-8709168AA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812" y="1413776"/>
            <a:ext cx="7714694" cy="3539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_tradnl" sz="2400" dirty="0"/>
              <a:t>Siempre a nivel de gestión de la información:</a:t>
            </a:r>
          </a:p>
          <a:p>
            <a:pPr marL="0" indent="0" algn="ctr">
              <a:buNone/>
            </a:pPr>
            <a:endParaRPr lang="es-ES_tradnl" sz="2400" dirty="0"/>
          </a:p>
          <a:p>
            <a:pPr algn="ctr"/>
            <a:r>
              <a:rPr lang="es-ES_tradnl" sz="2400" dirty="0"/>
              <a:t>Describe 3/5 ineficiencias pequeñas y repetidas en tu trabajo y/o en tu área</a:t>
            </a:r>
            <a:endParaRPr lang="ca-ES" sz="2400" dirty="0"/>
          </a:p>
          <a:p>
            <a:pPr algn="ctr"/>
            <a:r>
              <a:rPr lang="es-ES_tradnl" sz="2400" dirty="0"/>
              <a:t>Describe 3/5 ineficiencias grandes y poco habituales en tu trabajo y/o en tu área</a:t>
            </a:r>
            <a:endParaRPr lang="ca-ES" sz="2400" dirty="0"/>
          </a:p>
          <a:p>
            <a:pPr algn="ctr"/>
            <a:r>
              <a:rPr lang="es-ES_tradnl" sz="2400" dirty="0"/>
              <a:t>(Si tienes ineficiencias pequeñas no repetidas, no tienen impacto…)</a:t>
            </a:r>
            <a:endParaRPr lang="ca-ES" sz="2400" dirty="0"/>
          </a:p>
          <a:p>
            <a:pPr algn="ctr"/>
            <a:r>
              <a:rPr lang="es-ES_tradnl" sz="2400" dirty="0"/>
              <a:t>(Si tienes grandes y repetidas… ¡Houston, tenemos un problema!)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789EC8C-7F68-1E2F-383B-F9D15A1EDBE1}"/>
              </a:ext>
            </a:extLst>
          </p:cNvPr>
          <p:cNvSpPr txBox="1">
            <a:spLocks/>
          </p:cNvSpPr>
          <p:nvPr/>
        </p:nvSpPr>
        <p:spPr>
          <a:xfrm>
            <a:off x="8763750" y="1765192"/>
            <a:ext cx="3028995" cy="3325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Una “pista”: aquel momento en el que levantas la cabeza del ordenador y te planteas…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“seguro que esto debe poder hacerse de otra manera, hacerlo así es una ****”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DB97472-21C7-5213-9830-646A6F9A4AAA}"/>
              </a:ext>
            </a:extLst>
          </p:cNvPr>
          <p:cNvSpPr txBox="1">
            <a:spLocks/>
          </p:cNvSpPr>
          <p:nvPr/>
        </p:nvSpPr>
        <p:spPr>
          <a:xfrm>
            <a:off x="1047563" y="5663953"/>
            <a:ext cx="5930282" cy="621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600" dirty="0"/>
              <a:t>Podéis enviar respuestas a </a:t>
            </a:r>
            <a:r>
              <a:rPr lang="es-E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pedro@sinergiacrm.org</a:t>
            </a:r>
            <a:endParaRPr lang="es-ES" sz="1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1600" dirty="0"/>
              <a:t>(como muy tarde, lunes 20 – tenéis 2 semanas -)</a:t>
            </a:r>
          </a:p>
        </p:txBody>
      </p:sp>
    </p:spTree>
    <p:extLst>
      <p:ext uri="{BB962C8B-B14F-4D97-AF65-F5344CB8AC3E}">
        <p14:creationId xmlns:p14="http://schemas.microsoft.com/office/powerpoint/2010/main" val="480931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Orígenes clave de la ineficiencia (Tarea 2…)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B5E9E9B-55EE-A95D-E160-843210C72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287722"/>
              </p:ext>
            </p:extLst>
          </p:nvPr>
        </p:nvGraphicFramePr>
        <p:xfrm>
          <a:off x="3778899" y="503854"/>
          <a:ext cx="8253930" cy="571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B623317-C972-41F4-D33C-D6BDCFCFC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097" y="1658489"/>
            <a:ext cx="4987350" cy="2405854"/>
          </a:xfrm>
        </p:spPr>
        <p:txBody>
          <a:bodyPr numCol="1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800" b="1" dirty="0"/>
              <a:t>Empezad a valorar los motivos de vuestra (in)eficiencia…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800" b="1" dirty="0"/>
              <a:t>… y posibles respuestas en cada ámbito</a:t>
            </a:r>
          </a:p>
        </p:txBody>
      </p:sp>
    </p:spTree>
    <p:extLst>
      <p:ext uri="{BB962C8B-B14F-4D97-AF65-F5344CB8AC3E}">
        <p14:creationId xmlns:p14="http://schemas.microsoft.com/office/powerpoint/2010/main" val="244263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B933DA-C6DF-094E-0AA8-BC6CE8A7D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" y="3129867"/>
            <a:ext cx="5208842" cy="3191044"/>
          </a:xfrm>
          <a:prstGeom prst="rect">
            <a:avLst/>
          </a:prstGeom>
          <a:ln>
            <a:solidFill>
              <a:srgbClr val="289B38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optimización del trabajo en primera persona…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0096FD5-990F-4A62-9862-9E75EA732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565" y="1236570"/>
            <a:ext cx="11671784" cy="1613165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Cada semana, no menos de 10 reuniones para presentaciones, requerimientos, 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Hilos de correos infinitos con varias personas, cambios continuados de horarios, horas disponibles que después estaban ya ocupadas. “Alguien me ha reservado antes”.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Imposible tener un sistema común con todas las organizaciones con las que me relaciono…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Y me encuentro con </a:t>
            </a:r>
            <a:r>
              <a:rPr lang="es-ES" sz="1600" dirty="0" err="1"/>
              <a:t>Doodle</a:t>
            </a:r>
            <a:r>
              <a:rPr lang="es-ES" sz="1600" dirty="0"/>
              <a:t> </a:t>
            </a:r>
            <a:r>
              <a:rPr lang="es-ES" sz="1600" dirty="0" err="1"/>
              <a:t>Bookable</a:t>
            </a:r>
            <a:r>
              <a:rPr lang="es-ES" sz="1600" dirty="0"/>
              <a:t> Calendar: </a:t>
            </a:r>
            <a:r>
              <a:rPr lang="es-ES" sz="1600" dirty="0">
                <a:hlinkClick r:id="rId4"/>
              </a:rPr>
              <a:t>https://doodle.com/bp/pedro%C3%A1lvarez1/sinergiatic</a:t>
            </a:r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FFDB3F-B601-D592-71D1-62AD808F0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7" r="2047"/>
          <a:stretch/>
        </p:blipFill>
        <p:spPr>
          <a:xfrm>
            <a:off x="5374448" y="3148311"/>
            <a:ext cx="6725823" cy="3180617"/>
          </a:xfrm>
          <a:prstGeom prst="rect">
            <a:avLst/>
          </a:prstGeom>
          <a:ln>
            <a:solidFill>
              <a:srgbClr val="289B38"/>
            </a:solidFill>
          </a:ln>
        </p:spPr>
      </p:pic>
    </p:spTree>
    <p:extLst>
      <p:ext uri="{BB962C8B-B14F-4D97-AF65-F5344CB8AC3E}">
        <p14:creationId xmlns:p14="http://schemas.microsoft.com/office/powerpoint/2010/main" val="14484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Algunas reflexiones previas…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0096FD5-990F-4A62-9862-9E75EA732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437" y="1813616"/>
            <a:ext cx="8617866" cy="3628744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Hablaremos de Optimización del Trabajo desde el punto de vista de las TIC – Tecnologías de la Información y la Comunicación -.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No podemos – en estas sesiones – valorar elementos de ineficiencias por condiciones de trabajo o mal ambiente laboral…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Ni recetas mágicas ni soluciones unidimensionales (ni </a:t>
            </a:r>
            <a:r>
              <a:rPr lang="es-ES" sz="1800" dirty="0" err="1"/>
              <a:t>bi</a:t>
            </a:r>
            <a:r>
              <a:rPr lang="es-ES" sz="1800" dirty="0"/>
              <a:t>, ni tri).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Es un ámbito sin demasiados elementos específicos del Tercer Sector… aunque sí algunos matices.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8596FA-77E9-89A4-BDFB-5E0DAC227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292" y="2387966"/>
            <a:ext cx="2854160" cy="19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BBBFD-648E-A248-A9AE-62EEBFA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Sesiones y contenido: Optimización del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DF5DD-1D04-914E-A6D9-044FEE8AD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46" y="1129680"/>
            <a:ext cx="11529742" cy="4667428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2000" dirty="0"/>
              <a:t>Sesión 1 - ¿Qué, dónde y cuánto?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Conceptos clave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Eficacia y eficiencia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Detectar y medir la ineficiencia</a:t>
            </a:r>
          </a:p>
          <a:p>
            <a:pPr marL="514350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2000" dirty="0"/>
              <a:t>Sesión 2 - ¿Por qué y cómo resolver?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Ineficiencias en las organizaciones de </a:t>
            </a:r>
            <a:r>
              <a:rPr lang="es-ES" sz="1800" dirty="0" err="1"/>
              <a:t>CPIE</a:t>
            </a:r>
            <a:r>
              <a:rPr lang="es-ES" sz="1800" dirty="0"/>
              <a:t> (respuesta Tarea 1)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Orígenes clave de la ineficiencia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Posibles respuestas a la ineficiencia (metodologías, recomendaciones, ideas)</a:t>
            </a:r>
          </a:p>
          <a:p>
            <a:pPr marL="514350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2000" dirty="0"/>
              <a:t>Sesión 3 – Soluciones TIC para la eficiencia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Pirámide de la ineficiencia en las organizaciones de </a:t>
            </a:r>
            <a:r>
              <a:rPr lang="es-ES" sz="1800" dirty="0" err="1"/>
              <a:t>CPIE</a:t>
            </a:r>
            <a:r>
              <a:rPr lang="es-ES" sz="1800" dirty="0"/>
              <a:t> (respuesta Tarea 2)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50 ejemplos prácticos de aplicaciones que hacen eficiente la OT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r>
              <a:rPr lang="es-ES" sz="1800" dirty="0"/>
              <a:t>Dudas, preguntas, cuestiones, ideas, …</a:t>
            </a:r>
          </a:p>
          <a:p>
            <a:pPr marL="971550" lvl="1" indent="-514350">
              <a:buClr>
                <a:srgbClr val="289B38"/>
              </a:buClr>
              <a:buFont typeface="+mj-lt"/>
              <a:buAutoNum type="arabicParenR"/>
            </a:pPr>
            <a:endParaRPr lang="es-ES" sz="1800" dirty="0"/>
          </a:p>
          <a:p>
            <a:pPr marL="457200" lvl="1" indent="0">
              <a:buClr>
                <a:srgbClr val="289B38"/>
              </a:buClr>
              <a:buNone/>
            </a:pPr>
            <a:r>
              <a:rPr lang="es-ES" sz="1800" b="1" dirty="0">
                <a:solidFill>
                  <a:srgbClr val="C00000"/>
                </a:solidFill>
              </a:rPr>
              <a:t>¡¡¡Y CUENTO CON VUESTRA PARTICIPACIÓN!!!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pic>
        <p:nvPicPr>
          <p:cNvPr id="8" name="Picture 4" descr="20 claves para crear un buen equipo de trabajo - MarianoCabrera.com">
            <a:extLst>
              <a:ext uri="{FF2B5EF4-FFF2-40B4-BE49-F238E27FC236}">
                <a16:creationId xmlns:a16="http://schemas.microsoft.com/office/drawing/2014/main" id="{9C9E4211-E623-C8B2-ED46-26B003CBC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9939" r="2918" b="29910"/>
          <a:stretch/>
        </p:blipFill>
        <p:spPr bwMode="auto">
          <a:xfrm>
            <a:off x="8177834" y="5214556"/>
            <a:ext cx="3926889" cy="10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89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D142-4B3F-7E48-9054-D34451A4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340" y="2825920"/>
            <a:ext cx="7441319" cy="1755045"/>
          </a:xfrm>
        </p:spPr>
        <p:txBody>
          <a:bodyPr>
            <a:no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SESIÓN 1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Elementos clave de la (in)eficiencia en la OT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359584" y="1110620"/>
            <a:ext cx="6715920" cy="388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202122"/>
                </a:solidFill>
              </a:rPr>
              <a:t>Es 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cualquier </a:t>
            </a:r>
            <a:r>
              <a:rPr lang="es-ES" sz="1800" b="1" i="0" dirty="0">
                <a:solidFill>
                  <a:srgbClr val="202122"/>
                </a:solidFill>
                <a:effectLst/>
              </a:rPr>
              <a:t>distribución desigual en el acceso, en el uso, o en el impacto 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de las TIC (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tecnologías de la información y la comunicación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) entre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grupos sociales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.​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dirty="0">
              <a:solidFill>
                <a:srgbClr val="202122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b="0" i="0" dirty="0">
                <a:solidFill>
                  <a:srgbClr val="202122"/>
                </a:solidFill>
                <a:effectLst/>
              </a:rPr>
              <a:t>Estos grupos pueden definirse con base en criterios de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género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geográficos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 o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geopolíticos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culturales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, o de otro tipo. Debido al alto costo </a:t>
            </a:r>
            <a:r>
              <a:rPr lang="es-ES" sz="1800" b="1" i="0" dirty="0">
                <a:solidFill>
                  <a:srgbClr val="C00000"/>
                </a:solidFill>
                <a:effectLst/>
              </a:rPr>
              <a:t>(¿?)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 de las TIC, su adopción y utilización es muy desigual en todo el mundo.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b="0" i="0" dirty="0">
              <a:solidFill>
                <a:srgbClr val="202122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b="0" i="0" dirty="0">
                <a:solidFill>
                  <a:srgbClr val="202122"/>
                </a:solidFill>
                <a:effectLst/>
              </a:rPr>
              <a:t>Se consideraba una cuestión principalmente de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acceso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.​ Hoy, con una penetración global de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teléfonos móviles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 de más del 95%,​ la desigualdad relativa se plantea entre aquellos que tienen más y menos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ancho de banda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​ y más o menos </a:t>
            </a:r>
            <a:r>
              <a:rPr lang="es-ES" sz="1800" b="0" i="0" u="none" strike="noStrike" dirty="0">
                <a:solidFill>
                  <a:srgbClr val="0645AD"/>
                </a:solidFill>
                <a:effectLst/>
              </a:rPr>
              <a:t>habilidades asociadas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b="0" i="0" dirty="0">
              <a:solidFill>
                <a:srgbClr val="202122"/>
              </a:solidFill>
              <a:effectLst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202122"/>
                </a:solidFill>
                <a:hlinkClick r:id="rId3"/>
              </a:rPr>
              <a:t>https://es.wikipedia.org/wiki/Brecha_digital</a:t>
            </a:r>
            <a:endParaRPr lang="es-ES" sz="1800" dirty="0">
              <a:solidFill>
                <a:srgbClr val="202122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b="0" i="0" dirty="0">
                <a:solidFill>
                  <a:srgbClr val="202122"/>
                </a:solidFill>
                <a:effectLst/>
              </a:rPr>
              <a:t>​</a:t>
            </a:r>
          </a:p>
        </p:txBody>
      </p:sp>
      <p:pic>
        <p:nvPicPr>
          <p:cNvPr id="1026" name="Picture 2" descr="La brecha digital sigue sin solucionarse después de un año de pandemia -  Magisnet">
            <a:extLst>
              <a:ext uri="{FF2B5EF4-FFF2-40B4-BE49-F238E27FC236}">
                <a16:creationId xmlns:a16="http://schemas.microsoft.com/office/drawing/2014/main" id="{4CF9DBAA-C771-BEBA-DB1C-AD24961B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75" y="1299581"/>
            <a:ext cx="4327972" cy="259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ECAF97B-2A52-2B43-1977-71354B05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Conceptos clave en las sesiones: BRECHA DIGITAL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C8DD142-946B-1290-1042-831B75A3668F}"/>
              </a:ext>
            </a:extLst>
          </p:cNvPr>
          <p:cNvSpPr/>
          <p:nvPr/>
        </p:nvSpPr>
        <p:spPr>
          <a:xfrm>
            <a:off x="7608075" y="4413380"/>
            <a:ext cx="4327972" cy="16701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No abordar adecuadamente la reflexión sobre la brecha digital en la base social – interna y/o externa - puede llevarnos a conclusiones (y acciones) erróneas sobre la OT.</a:t>
            </a:r>
          </a:p>
        </p:txBody>
      </p:sp>
    </p:spTree>
    <p:extLst>
      <p:ext uri="{BB962C8B-B14F-4D97-AF65-F5344CB8AC3E}">
        <p14:creationId xmlns:p14="http://schemas.microsoft.com/office/powerpoint/2010/main" val="24330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F5392D-3BD7-2B2F-7D06-69332994BB94}"/>
              </a:ext>
            </a:extLst>
          </p:cNvPr>
          <p:cNvSpPr/>
          <p:nvPr/>
        </p:nvSpPr>
        <p:spPr>
          <a:xfrm>
            <a:off x="241434" y="4721286"/>
            <a:ext cx="6597906" cy="1343608"/>
          </a:xfrm>
          <a:custGeom>
            <a:avLst/>
            <a:gdLst>
              <a:gd name="connsiteX0" fmla="*/ 0 w 6597906"/>
              <a:gd name="connsiteY0" fmla="*/ 0 h 1343608"/>
              <a:gd name="connsiteX1" fmla="*/ 665789 w 6597906"/>
              <a:gd name="connsiteY1" fmla="*/ 0 h 1343608"/>
              <a:gd name="connsiteX2" fmla="*/ 1067661 w 6597906"/>
              <a:gd name="connsiteY2" fmla="*/ 0 h 1343608"/>
              <a:gd name="connsiteX3" fmla="*/ 1733450 w 6597906"/>
              <a:gd name="connsiteY3" fmla="*/ 0 h 1343608"/>
              <a:gd name="connsiteX4" fmla="*/ 2135322 w 6597906"/>
              <a:gd name="connsiteY4" fmla="*/ 0 h 1343608"/>
              <a:gd name="connsiteX5" fmla="*/ 2669153 w 6597906"/>
              <a:gd name="connsiteY5" fmla="*/ 0 h 1343608"/>
              <a:gd name="connsiteX6" fmla="*/ 3400921 w 6597906"/>
              <a:gd name="connsiteY6" fmla="*/ 0 h 1343608"/>
              <a:gd name="connsiteX7" fmla="*/ 4000730 w 6597906"/>
              <a:gd name="connsiteY7" fmla="*/ 0 h 1343608"/>
              <a:gd name="connsiteX8" fmla="*/ 4534561 w 6597906"/>
              <a:gd name="connsiteY8" fmla="*/ 0 h 1343608"/>
              <a:gd name="connsiteX9" fmla="*/ 5200350 w 6597906"/>
              <a:gd name="connsiteY9" fmla="*/ 0 h 1343608"/>
              <a:gd name="connsiteX10" fmla="*/ 5800159 w 6597906"/>
              <a:gd name="connsiteY10" fmla="*/ 0 h 1343608"/>
              <a:gd name="connsiteX11" fmla="*/ 6597906 w 6597906"/>
              <a:gd name="connsiteY11" fmla="*/ 0 h 1343608"/>
              <a:gd name="connsiteX12" fmla="*/ 6597906 w 6597906"/>
              <a:gd name="connsiteY12" fmla="*/ 434433 h 1343608"/>
              <a:gd name="connsiteX13" fmla="*/ 6597906 w 6597906"/>
              <a:gd name="connsiteY13" fmla="*/ 909175 h 1343608"/>
              <a:gd name="connsiteX14" fmla="*/ 6597906 w 6597906"/>
              <a:gd name="connsiteY14" fmla="*/ 1343608 h 1343608"/>
              <a:gd name="connsiteX15" fmla="*/ 5866138 w 6597906"/>
              <a:gd name="connsiteY15" fmla="*/ 1343608 h 1343608"/>
              <a:gd name="connsiteX16" fmla="*/ 5134370 w 6597906"/>
              <a:gd name="connsiteY16" fmla="*/ 1343608 h 1343608"/>
              <a:gd name="connsiteX17" fmla="*/ 4666519 w 6597906"/>
              <a:gd name="connsiteY17" fmla="*/ 1343608 h 1343608"/>
              <a:gd name="connsiteX18" fmla="*/ 4198667 w 6597906"/>
              <a:gd name="connsiteY18" fmla="*/ 1343608 h 1343608"/>
              <a:gd name="connsiteX19" fmla="*/ 3730816 w 6597906"/>
              <a:gd name="connsiteY19" fmla="*/ 1343608 h 1343608"/>
              <a:gd name="connsiteX20" fmla="*/ 3328943 w 6597906"/>
              <a:gd name="connsiteY20" fmla="*/ 1343608 h 1343608"/>
              <a:gd name="connsiteX21" fmla="*/ 2861092 w 6597906"/>
              <a:gd name="connsiteY21" fmla="*/ 1343608 h 1343608"/>
              <a:gd name="connsiteX22" fmla="*/ 2459220 w 6597906"/>
              <a:gd name="connsiteY22" fmla="*/ 1343608 h 1343608"/>
              <a:gd name="connsiteX23" fmla="*/ 1925389 w 6597906"/>
              <a:gd name="connsiteY23" fmla="*/ 1343608 h 1343608"/>
              <a:gd name="connsiteX24" fmla="*/ 1457537 w 6597906"/>
              <a:gd name="connsiteY24" fmla="*/ 1343608 h 1343608"/>
              <a:gd name="connsiteX25" fmla="*/ 923707 w 6597906"/>
              <a:gd name="connsiteY25" fmla="*/ 1343608 h 1343608"/>
              <a:gd name="connsiteX26" fmla="*/ 0 w 6597906"/>
              <a:gd name="connsiteY26" fmla="*/ 1343608 h 1343608"/>
              <a:gd name="connsiteX27" fmla="*/ 0 w 6597906"/>
              <a:gd name="connsiteY27" fmla="*/ 909175 h 1343608"/>
              <a:gd name="connsiteX28" fmla="*/ 0 w 6597906"/>
              <a:gd name="connsiteY28" fmla="*/ 488178 h 1343608"/>
              <a:gd name="connsiteX29" fmla="*/ 0 w 6597906"/>
              <a:gd name="connsiteY29" fmla="*/ 0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97906" h="1343608" fill="none" extrusionOk="0">
                <a:moveTo>
                  <a:pt x="0" y="0"/>
                </a:moveTo>
                <a:cubicBezTo>
                  <a:pt x="215235" y="-33870"/>
                  <a:pt x="396493" y="30417"/>
                  <a:pt x="665789" y="0"/>
                </a:cubicBezTo>
                <a:cubicBezTo>
                  <a:pt x="935085" y="-30417"/>
                  <a:pt x="941266" y="1338"/>
                  <a:pt x="1067661" y="0"/>
                </a:cubicBezTo>
                <a:cubicBezTo>
                  <a:pt x="1194056" y="-1338"/>
                  <a:pt x="1420451" y="2637"/>
                  <a:pt x="1733450" y="0"/>
                </a:cubicBezTo>
                <a:cubicBezTo>
                  <a:pt x="2046449" y="-2637"/>
                  <a:pt x="1966343" y="31232"/>
                  <a:pt x="2135322" y="0"/>
                </a:cubicBezTo>
                <a:cubicBezTo>
                  <a:pt x="2304301" y="-31232"/>
                  <a:pt x="2527507" y="39807"/>
                  <a:pt x="2669153" y="0"/>
                </a:cubicBezTo>
                <a:cubicBezTo>
                  <a:pt x="2810799" y="-39807"/>
                  <a:pt x="3201585" y="64337"/>
                  <a:pt x="3400921" y="0"/>
                </a:cubicBezTo>
                <a:cubicBezTo>
                  <a:pt x="3600257" y="-64337"/>
                  <a:pt x="3872099" y="54472"/>
                  <a:pt x="4000730" y="0"/>
                </a:cubicBezTo>
                <a:cubicBezTo>
                  <a:pt x="4129361" y="-54472"/>
                  <a:pt x="4288421" y="47520"/>
                  <a:pt x="4534561" y="0"/>
                </a:cubicBezTo>
                <a:cubicBezTo>
                  <a:pt x="4780701" y="-47520"/>
                  <a:pt x="4921574" y="18494"/>
                  <a:pt x="5200350" y="0"/>
                </a:cubicBezTo>
                <a:cubicBezTo>
                  <a:pt x="5479126" y="-18494"/>
                  <a:pt x="5584584" y="39848"/>
                  <a:pt x="5800159" y="0"/>
                </a:cubicBezTo>
                <a:cubicBezTo>
                  <a:pt x="6015734" y="-39848"/>
                  <a:pt x="6263807" y="12888"/>
                  <a:pt x="6597906" y="0"/>
                </a:cubicBezTo>
                <a:cubicBezTo>
                  <a:pt x="6629790" y="145390"/>
                  <a:pt x="6583310" y="222051"/>
                  <a:pt x="6597906" y="434433"/>
                </a:cubicBezTo>
                <a:cubicBezTo>
                  <a:pt x="6612502" y="646815"/>
                  <a:pt x="6579868" y="709397"/>
                  <a:pt x="6597906" y="909175"/>
                </a:cubicBezTo>
                <a:cubicBezTo>
                  <a:pt x="6615944" y="1108953"/>
                  <a:pt x="6572114" y="1207113"/>
                  <a:pt x="6597906" y="1343608"/>
                </a:cubicBezTo>
                <a:cubicBezTo>
                  <a:pt x="6335098" y="1385082"/>
                  <a:pt x="6229009" y="1256314"/>
                  <a:pt x="5866138" y="1343608"/>
                </a:cubicBezTo>
                <a:cubicBezTo>
                  <a:pt x="5503267" y="1430902"/>
                  <a:pt x="5323086" y="1335229"/>
                  <a:pt x="5134370" y="1343608"/>
                </a:cubicBezTo>
                <a:cubicBezTo>
                  <a:pt x="4945654" y="1351987"/>
                  <a:pt x="4874239" y="1300326"/>
                  <a:pt x="4666519" y="1343608"/>
                </a:cubicBezTo>
                <a:cubicBezTo>
                  <a:pt x="4458799" y="1386890"/>
                  <a:pt x="4367165" y="1309891"/>
                  <a:pt x="4198667" y="1343608"/>
                </a:cubicBezTo>
                <a:cubicBezTo>
                  <a:pt x="4030169" y="1377325"/>
                  <a:pt x="3867193" y="1338572"/>
                  <a:pt x="3730816" y="1343608"/>
                </a:cubicBezTo>
                <a:cubicBezTo>
                  <a:pt x="3594439" y="1348644"/>
                  <a:pt x="3430589" y="1322039"/>
                  <a:pt x="3328943" y="1343608"/>
                </a:cubicBezTo>
                <a:cubicBezTo>
                  <a:pt x="3227297" y="1365177"/>
                  <a:pt x="3066132" y="1335032"/>
                  <a:pt x="2861092" y="1343608"/>
                </a:cubicBezTo>
                <a:cubicBezTo>
                  <a:pt x="2656052" y="1352184"/>
                  <a:pt x="2645653" y="1333554"/>
                  <a:pt x="2459220" y="1343608"/>
                </a:cubicBezTo>
                <a:cubicBezTo>
                  <a:pt x="2272787" y="1353662"/>
                  <a:pt x="2188082" y="1281438"/>
                  <a:pt x="1925389" y="1343608"/>
                </a:cubicBezTo>
                <a:cubicBezTo>
                  <a:pt x="1662696" y="1405778"/>
                  <a:pt x="1602424" y="1293827"/>
                  <a:pt x="1457537" y="1343608"/>
                </a:cubicBezTo>
                <a:cubicBezTo>
                  <a:pt x="1312650" y="1393389"/>
                  <a:pt x="1054764" y="1298285"/>
                  <a:pt x="923707" y="1343608"/>
                </a:cubicBezTo>
                <a:cubicBezTo>
                  <a:pt x="792650" y="1388931"/>
                  <a:pt x="211085" y="1243596"/>
                  <a:pt x="0" y="1343608"/>
                </a:cubicBezTo>
                <a:cubicBezTo>
                  <a:pt x="-8827" y="1244544"/>
                  <a:pt x="46011" y="1106638"/>
                  <a:pt x="0" y="909175"/>
                </a:cubicBezTo>
                <a:cubicBezTo>
                  <a:pt x="-46011" y="711712"/>
                  <a:pt x="6793" y="683246"/>
                  <a:pt x="0" y="488178"/>
                </a:cubicBezTo>
                <a:cubicBezTo>
                  <a:pt x="-6793" y="293110"/>
                  <a:pt x="5550" y="115987"/>
                  <a:pt x="0" y="0"/>
                </a:cubicBezTo>
                <a:close/>
              </a:path>
              <a:path w="6597906" h="1343608" stroke="0" extrusionOk="0">
                <a:moveTo>
                  <a:pt x="0" y="0"/>
                </a:moveTo>
                <a:cubicBezTo>
                  <a:pt x="195844" y="-59494"/>
                  <a:pt x="370488" y="40346"/>
                  <a:pt x="665789" y="0"/>
                </a:cubicBezTo>
                <a:cubicBezTo>
                  <a:pt x="961090" y="-40346"/>
                  <a:pt x="1133344" y="73829"/>
                  <a:pt x="1397556" y="0"/>
                </a:cubicBezTo>
                <a:cubicBezTo>
                  <a:pt x="1661768" y="-73829"/>
                  <a:pt x="1649754" y="9347"/>
                  <a:pt x="1799429" y="0"/>
                </a:cubicBezTo>
                <a:cubicBezTo>
                  <a:pt x="1949104" y="-9347"/>
                  <a:pt x="2057612" y="43283"/>
                  <a:pt x="2201301" y="0"/>
                </a:cubicBezTo>
                <a:cubicBezTo>
                  <a:pt x="2344990" y="-43283"/>
                  <a:pt x="2705620" y="45130"/>
                  <a:pt x="2933069" y="0"/>
                </a:cubicBezTo>
                <a:cubicBezTo>
                  <a:pt x="3160518" y="-45130"/>
                  <a:pt x="3330691" y="14428"/>
                  <a:pt x="3532879" y="0"/>
                </a:cubicBezTo>
                <a:cubicBezTo>
                  <a:pt x="3735067" y="-14428"/>
                  <a:pt x="3919003" y="57166"/>
                  <a:pt x="4132688" y="0"/>
                </a:cubicBezTo>
                <a:cubicBezTo>
                  <a:pt x="4346373" y="-57166"/>
                  <a:pt x="4444703" y="5183"/>
                  <a:pt x="4534561" y="0"/>
                </a:cubicBezTo>
                <a:cubicBezTo>
                  <a:pt x="4624419" y="-5183"/>
                  <a:pt x="4981341" y="15018"/>
                  <a:pt x="5266329" y="0"/>
                </a:cubicBezTo>
                <a:cubicBezTo>
                  <a:pt x="5551317" y="-15018"/>
                  <a:pt x="5641608" y="50390"/>
                  <a:pt x="5866138" y="0"/>
                </a:cubicBezTo>
                <a:cubicBezTo>
                  <a:pt x="6090668" y="-50390"/>
                  <a:pt x="6421277" y="77805"/>
                  <a:pt x="6597906" y="0"/>
                </a:cubicBezTo>
                <a:cubicBezTo>
                  <a:pt x="6603294" y="143489"/>
                  <a:pt x="6554870" y="292680"/>
                  <a:pt x="6597906" y="407561"/>
                </a:cubicBezTo>
                <a:cubicBezTo>
                  <a:pt x="6640942" y="522442"/>
                  <a:pt x="6566176" y="760816"/>
                  <a:pt x="6597906" y="855430"/>
                </a:cubicBezTo>
                <a:cubicBezTo>
                  <a:pt x="6629636" y="950044"/>
                  <a:pt x="6573930" y="1114781"/>
                  <a:pt x="6597906" y="1343608"/>
                </a:cubicBezTo>
                <a:cubicBezTo>
                  <a:pt x="6438514" y="1350687"/>
                  <a:pt x="6293393" y="1328370"/>
                  <a:pt x="6130054" y="1343608"/>
                </a:cubicBezTo>
                <a:cubicBezTo>
                  <a:pt x="5966715" y="1358846"/>
                  <a:pt x="5686506" y="1303416"/>
                  <a:pt x="5464266" y="1343608"/>
                </a:cubicBezTo>
                <a:cubicBezTo>
                  <a:pt x="5242026" y="1383800"/>
                  <a:pt x="4995548" y="1341959"/>
                  <a:pt x="4798477" y="1343608"/>
                </a:cubicBezTo>
                <a:cubicBezTo>
                  <a:pt x="4601406" y="1345257"/>
                  <a:pt x="4397968" y="1273780"/>
                  <a:pt x="4132688" y="1343608"/>
                </a:cubicBezTo>
                <a:cubicBezTo>
                  <a:pt x="3867408" y="1413436"/>
                  <a:pt x="3655911" y="1276263"/>
                  <a:pt x="3532879" y="1343608"/>
                </a:cubicBezTo>
                <a:cubicBezTo>
                  <a:pt x="3409847" y="1410953"/>
                  <a:pt x="3222422" y="1292769"/>
                  <a:pt x="3065027" y="1343608"/>
                </a:cubicBezTo>
                <a:cubicBezTo>
                  <a:pt x="2907632" y="1394447"/>
                  <a:pt x="2711596" y="1331688"/>
                  <a:pt x="2597176" y="1343608"/>
                </a:cubicBezTo>
                <a:cubicBezTo>
                  <a:pt x="2482756" y="1355528"/>
                  <a:pt x="2080112" y="1268830"/>
                  <a:pt x="1931387" y="1343608"/>
                </a:cubicBezTo>
                <a:cubicBezTo>
                  <a:pt x="1782662" y="1418386"/>
                  <a:pt x="1612401" y="1275799"/>
                  <a:pt x="1331577" y="1343608"/>
                </a:cubicBezTo>
                <a:cubicBezTo>
                  <a:pt x="1050753" y="1411417"/>
                  <a:pt x="869480" y="1279912"/>
                  <a:pt x="599810" y="1343608"/>
                </a:cubicBezTo>
                <a:cubicBezTo>
                  <a:pt x="330140" y="1407304"/>
                  <a:pt x="263339" y="1326055"/>
                  <a:pt x="0" y="1343608"/>
                </a:cubicBezTo>
                <a:cubicBezTo>
                  <a:pt x="-39097" y="1219652"/>
                  <a:pt x="18582" y="1080621"/>
                  <a:pt x="0" y="936047"/>
                </a:cubicBezTo>
                <a:cubicBezTo>
                  <a:pt x="-18582" y="791473"/>
                  <a:pt x="8660" y="693169"/>
                  <a:pt x="0" y="528486"/>
                </a:cubicBezTo>
                <a:cubicBezTo>
                  <a:pt x="-8660" y="363803"/>
                  <a:pt x="21016" y="22085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034059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319521" y="939822"/>
            <a:ext cx="6597906" cy="34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>
                <a:solidFill>
                  <a:srgbClr val="202122"/>
                </a:solidFill>
              </a:rPr>
              <a:t>F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lexibilidad, ahorro de tiempos, </a:t>
            </a:r>
            <a:r>
              <a:rPr lang="es-ES" sz="1800" dirty="0">
                <a:solidFill>
                  <a:srgbClr val="202122"/>
                </a:solidFill>
              </a:rPr>
              <a:t>sostenibilidad ambiental (en el desplazamiento), capacidad de concentración, …</a:t>
            </a:r>
          </a:p>
          <a:p>
            <a:pPr algn="just"/>
            <a:r>
              <a:rPr lang="es-ES" sz="1800" b="0" i="0" dirty="0">
                <a:solidFill>
                  <a:srgbClr val="202122"/>
                </a:solidFill>
                <a:effectLst/>
              </a:rPr>
              <a:t>… </a:t>
            </a:r>
            <a:r>
              <a:rPr lang="es-ES" sz="1800" dirty="0">
                <a:solidFill>
                  <a:srgbClr val="202122"/>
                </a:solidFill>
              </a:rPr>
              <a:t>pero limita contacto personal, condicionantes de entorno, de intimidad, …</a:t>
            </a:r>
          </a:p>
          <a:p>
            <a:pPr algn="just"/>
            <a:endParaRPr lang="es-ES" sz="1800" b="0" i="0" dirty="0">
              <a:solidFill>
                <a:srgbClr val="202122"/>
              </a:solidFill>
              <a:effectLst/>
            </a:endParaRPr>
          </a:p>
          <a:p>
            <a:pPr algn="just"/>
            <a:r>
              <a:rPr lang="es-ES" sz="1800" b="1" dirty="0">
                <a:solidFill>
                  <a:srgbClr val="202122"/>
                </a:solidFill>
              </a:rPr>
              <a:t>Ha “obligado” a las organizaciones a  reorganizar procesos y a buscar/implantar soluciones TIC que faciliten el trabajo a distancia…</a:t>
            </a:r>
          </a:p>
          <a:p>
            <a:pPr algn="just"/>
            <a:endParaRPr lang="es-ES" sz="1800" b="1" dirty="0">
              <a:solidFill>
                <a:srgbClr val="202122"/>
              </a:solidFill>
            </a:endParaRPr>
          </a:p>
          <a:p>
            <a:pPr algn="just"/>
            <a:r>
              <a:rPr lang="es-ES" sz="1800" b="1" dirty="0">
                <a:solidFill>
                  <a:srgbClr val="202122"/>
                </a:solidFill>
              </a:rPr>
              <a:t>Encontrado hace un tiempo por Twitter:</a:t>
            </a:r>
          </a:p>
          <a:p>
            <a:pPr algn="just"/>
            <a:endParaRPr lang="es-ES" sz="1800" b="1" dirty="0">
              <a:solidFill>
                <a:srgbClr val="289B38"/>
              </a:solidFill>
            </a:endParaRPr>
          </a:p>
          <a:p>
            <a:pPr algn="just"/>
            <a:r>
              <a:rPr lang="es-ES" sz="1800" b="1" dirty="0">
                <a:solidFill>
                  <a:srgbClr val="289B38"/>
                </a:solidFill>
              </a:rPr>
              <a:t>¿Quién ha hecho más por las TIC en tu empresa?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1800" b="1" dirty="0">
                <a:solidFill>
                  <a:srgbClr val="289B38"/>
                </a:solidFill>
              </a:rPr>
              <a:t>El CEO (Dirección)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1800" b="1" dirty="0">
                <a:solidFill>
                  <a:srgbClr val="289B38"/>
                </a:solidFill>
              </a:rPr>
              <a:t>El CTO (Responsable de Tecnología)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1800" b="1" dirty="0">
                <a:solidFill>
                  <a:srgbClr val="289B38"/>
                </a:solidFill>
              </a:rPr>
              <a:t>La Covid-19</a:t>
            </a:r>
          </a:p>
          <a:p>
            <a:pPr algn="just"/>
            <a:endParaRPr lang="es-ES" sz="1800" b="0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ECAF97B-2A52-2B43-1977-71354B05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Conceptos clave en las sesiones: TELETRABAJO</a:t>
            </a:r>
          </a:p>
        </p:txBody>
      </p:sp>
      <p:pic>
        <p:nvPicPr>
          <p:cNvPr id="2050" name="Picture 2" descr="Sobre el teletrabajo, la flexibilidad y la productividad - Blog Yunbit  Software">
            <a:extLst>
              <a:ext uri="{FF2B5EF4-FFF2-40B4-BE49-F238E27FC236}">
                <a16:creationId xmlns:a16="http://schemas.microsoft.com/office/drawing/2014/main" id="{9911A725-A7A3-BD51-4C30-57D74375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55" y="850578"/>
            <a:ext cx="4560197" cy="30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1BCCDE6-E308-BE51-0A40-595562BD13A1}"/>
              </a:ext>
            </a:extLst>
          </p:cNvPr>
          <p:cNvSpPr/>
          <p:nvPr/>
        </p:nvSpPr>
        <p:spPr>
          <a:xfrm>
            <a:off x="7608075" y="4413380"/>
            <a:ext cx="4327972" cy="16701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¿Nos ha hecho más o menos eficientes como profesionales, como organización y como sector? Posiblemente, en una misma organización, diversas opiniones y realidades… que es necesario conocer.</a:t>
            </a:r>
          </a:p>
        </p:txBody>
      </p:sp>
    </p:spTree>
    <p:extLst>
      <p:ext uri="{BB962C8B-B14F-4D97-AF65-F5344CB8AC3E}">
        <p14:creationId xmlns:p14="http://schemas.microsoft.com/office/powerpoint/2010/main" val="34258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64" y="86217"/>
            <a:ext cx="1830059" cy="70510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838034-C838-0917-BF50-05F5590D3F79}"/>
              </a:ext>
            </a:extLst>
          </p:cNvPr>
          <p:cNvSpPr txBox="1">
            <a:spLocks/>
          </p:cNvSpPr>
          <p:nvPr/>
        </p:nvSpPr>
        <p:spPr>
          <a:xfrm>
            <a:off x="491637" y="1090555"/>
            <a:ext cx="6674271" cy="4031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0" i="0" dirty="0">
                <a:solidFill>
                  <a:srgbClr val="202122"/>
                </a:solidFill>
                <a:effectLst/>
              </a:rPr>
              <a:t>Otros elementos que condicionan la eficiencia en el trabajo:</a:t>
            </a:r>
          </a:p>
          <a:p>
            <a:pPr algn="just"/>
            <a:endParaRPr lang="es-ES" sz="1800" dirty="0">
              <a:solidFill>
                <a:srgbClr val="20212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sz="1800" b="1" i="0" dirty="0">
                <a:solidFill>
                  <a:srgbClr val="202122"/>
                </a:solidFill>
                <a:effectLst/>
              </a:rPr>
              <a:t>Trabajo por objetivos vs trabajo por presencialidad</a:t>
            </a:r>
            <a:r>
              <a:rPr lang="es-ES" sz="1800" b="0" i="0" dirty="0">
                <a:solidFill>
                  <a:srgbClr val="202122"/>
                </a:solidFill>
                <a:effectLst/>
              </a:rPr>
              <a:t> (optimiza la iniciativa individual por la OT, siempre que los objetivos sean asumible</a:t>
            </a:r>
            <a:r>
              <a:rPr lang="es-ES" sz="1800" dirty="0">
                <a:solidFill>
                  <a:srgbClr val="202122"/>
                </a:solidFill>
              </a:rPr>
              <a:t>s).</a:t>
            </a:r>
          </a:p>
          <a:p>
            <a:pPr marL="342900" indent="-342900" algn="just">
              <a:buFontTx/>
              <a:buChar char="-"/>
            </a:pPr>
            <a:endParaRPr lang="es-ES" sz="1800" dirty="0">
              <a:solidFill>
                <a:srgbClr val="20212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sz="1800" dirty="0">
                <a:solidFill>
                  <a:srgbClr val="202122"/>
                </a:solidFill>
              </a:rPr>
              <a:t>El </a:t>
            </a:r>
            <a:r>
              <a:rPr lang="es-ES" sz="1800" b="1" dirty="0">
                <a:solidFill>
                  <a:srgbClr val="202122"/>
                </a:solidFill>
              </a:rPr>
              <a:t>liderazgo </a:t>
            </a:r>
            <a:r>
              <a:rPr lang="es-ES" sz="1800" dirty="0">
                <a:solidFill>
                  <a:srgbClr val="202122"/>
                </a:solidFill>
              </a:rPr>
              <a:t>en la organización (y la voluntad de </a:t>
            </a:r>
            <a:r>
              <a:rPr lang="es-ES" sz="1800" b="1" dirty="0">
                <a:solidFill>
                  <a:srgbClr val="202122"/>
                </a:solidFill>
              </a:rPr>
              <a:t>inversión </a:t>
            </a:r>
            <a:r>
              <a:rPr lang="es-ES" sz="1800" dirty="0">
                <a:solidFill>
                  <a:srgbClr val="202122"/>
                </a:solidFill>
              </a:rPr>
              <a:t>asociada) en este ámbito.</a:t>
            </a:r>
          </a:p>
          <a:p>
            <a:pPr marL="342900" indent="-342900" algn="just">
              <a:buFontTx/>
              <a:buChar char="-"/>
            </a:pPr>
            <a:endParaRPr lang="es-ES" sz="1800" dirty="0">
              <a:solidFill>
                <a:srgbClr val="20212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sz="1800" dirty="0">
                <a:solidFill>
                  <a:srgbClr val="202122"/>
                </a:solidFill>
              </a:rPr>
              <a:t>La existencia de </a:t>
            </a:r>
            <a:r>
              <a:rPr lang="es-ES" sz="1800" b="1" dirty="0">
                <a:solidFill>
                  <a:srgbClr val="202122"/>
                </a:solidFill>
              </a:rPr>
              <a:t>programas y políticas de calidad </a:t>
            </a:r>
            <a:r>
              <a:rPr lang="es-ES" sz="1800" dirty="0">
                <a:solidFill>
                  <a:srgbClr val="202122"/>
                </a:solidFill>
              </a:rPr>
              <a:t>(que, además, respondan a la realidad).</a:t>
            </a:r>
          </a:p>
          <a:p>
            <a:pPr marL="342900" indent="-342900" algn="just">
              <a:buFontTx/>
              <a:buChar char="-"/>
            </a:pPr>
            <a:endParaRPr lang="es-ES" sz="1800" dirty="0">
              <a:solidFill>
                <a:srgbClr val="20212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sz="1800" dirty="0">
                <a:solidFill>
                  <a:srgbClr val="202122"/>
                </a:solidFill>
              </a:rPr>
              <a:t>La </a:t>
            </a:r>
            <a:r>
              <a:rPr lang="es-ES" sz="1800" b="1" dirty="0">
                <a:solidFill>
                  <a:srgbClr val="202122"/>
                </a:solidFill>
              </a:rPr>
              <a:t>“cultura”</a:t>
            </a:r>
            <a:r>
              <a:rPr lang="es-ES" sz="1800" dirty="0">
                <a:solidFill>
                  <a:srgbClr val="202122"/>
                </a:solidFill>
              </a:rPr>
              <a:t> de la organización (</a:t>
            </a:r>
            <a:r>
              <a:rPr lang="es-ES" sz="1800" dirty="0" err="1">
                <a:solidFill>
                  <a:srgbClr val="202122"/>
                </a:solidFill>
              </a:rPr>
              <a:t>auto-exigencia</a:t>
            </a:r>
            <a:r>
              <a:rPr lang="es-ES" sz="1800" dirty="0">
                <a:solidFill>
                  <a:srgbClr val="202122"/>
                </a:solidFill>
              </a:rPr>
              <a:t>, entorno de optimización, medida de la eficiencia, …)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ECAF97B-2A52-2B43-1977-71354B05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" y="145475"/>
            <a:ext cx="11756019" cy="453652"/>
          </a:xfrm>
        </p:spPr>
        <p:txBody>
          <a:bodyPr>
            <a:normAutofit fontScale="90000"/>
          </a:bodyPr>
          <a:lstStyle/>
          <a:p>
            <a:r>
              <a:rPr lang="es-ES" dirty="0"/>
              <a:t>Conceptos clave en las sesiones</a:t>
            </a:r>
          </a:p>
        </p:txBody>
      </p:sp>
      <p:pic>
        <p:nvPicPr>
          <p:cNvPr id="3074" name="Picture 2" descr="Qué es el trabajo por objetivos y como funciona?">
            <a:extLst>
              <a:ext uri="{FF2B5EF4-FFF2-40B4-BE49-F238E27FC236}">
                <a16:creationId xmlns:a16="http://schemas.microsoft.com/office/drawing/2014/main" id="{A1B625C4-1064-A07A-4A39-F3552680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64" y="1927412"/>
            <a:ext cx="4363702" cy="32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Personalizad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89B37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5EED422FF5C04B8559AE6FDDA6D1EF" ma:contentTypeVersion="0" ma:contentTypeDescription="Crear nuevo documento." ma:contentTypeScope="" ma:versionID="c7411e9a5a89637285d8c7d1651fb7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21b985850b76c60615c781a90051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6EDBB-84F4-48CC-B678-7CD1717E3281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377A11-A76B-4D74-83CD-BF1CFC0D1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8FC1F3-6DA6-424D-BE2C-C5C4A5BCD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5767</TotalTime>
  <Words>2260</Words>
  <Application>Microsoft Office PowerPoint</Application>
  <PresentationFormat>Panorámica</PresentationFormat>
  <Paragraphs>233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Pedro Álvarez (Asociación SinergiaTIC)</vt:lpstr>
      <vt:lpstr>La optimización del trabajo en primera persona…</vt:lpstr>
      <vt:lpstr>Algunas reflexiones previas…</vt:lpstr>
      <vt:lpstr>Sesiones y contenido: Optimización del Trabajo</vt:lpstr>
      <vt:lpstr>SESIÓN 1   Elementos clave de la (in)eficiencia en la OT</vt:lpstr>
      <vt:lpstr>Conceptos clave en las sesiones: BRECHA DIGITAL</vt:lpstr>
      <vt:lpstr>Conceptos clave en las sesiones: TELETRABAJO</vt:lpstr>
      <vt:lpstr>Conceptos clave en las sesiones</vt:lpstr>
      <vt:lpstr>Conceptos clave en las sesiones: “SOMOS ASÍ…”</vt:lpstr>
      <vt:lpstr>Conceptos clave en las sesiones</vt:lpstr>
      <vt:lpstr>Conceptos clave en las sesiones</vt:lpstr>
      <vt:lpstr>Llevo 10 años con las mismas cuestiones…</vt:lpstr>
      <vt:lpstr>Me reitero en mi opinión – quizá no coincidente -</vt:lpstr>
      <vt:lpstr>Eficacia e Ineficiencia en el 3S…</vt:lpstr>
      <vt:lpstr>¿Y en las entidades de CPIE?</vt:lpstr>
      <vt:lpstr>Cuestionario: Optimización del Trabajo en CPIE</vt:lpstr>
      <vt:lpstr>La peor ineficiencia</vt:lpstr>
      <vt:lpstr>Detectando la ineficiencia…</vt:lpstr>
      <vt:lpstr>Medir la (in)eficiencia, clave para la OT</vt:lpstr>
      <vt:lpstr>Medir la (in)eficiencia, clave para la OT</vt:lpstr>
      <vt:lpstr>Medir la (in)eficiencia, clave para la OT</vt:lpstr>
      <vt:lpstr>Medir la (in)eficiencia, clave para la OT</vt:lpstr>
      <vt:lpstr>Medir la (in)eficiencia, clave para la OT</vt:lpstr>
      <vt:lpstr>Medir la (in)eficiencia, clave para la OT</vt:lpstr>
      <vt:lpstr>El complejo 012</vt:lpstr>
      <vt:lpstr>La tarea para la próxima sesión</vt:lpstr>
      <vt:lpstr>Orígenes clave de la ineficiencia (Tarea 2…)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Pedro Alvarez</cp:lastModifiedBy>
  <cp:revision>62</cp:revision>
  <dcterms:created xsi:type="dcterms:W3CDTF">2020-03-17T11:13:48Z</dcterms:created>
  <dcterms:modified xsi:type="dcterms:W3CDTF">2022-06-07T11:19:12Z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0x010100595EED422FF5C04B8559AE6FDDA6D1EF</vt:lpwstr>
  </property>
</Properties>
</file>